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1"/>
  </p:notesMasterIdLst>
  <p:handoutMasterIdLst>
    <p:handoutMasterId r:id="rId42"/>
  </p:handoutMasterIdLst>
  <p:sldIdLst>
    <p:sldId id="827" r:id="rId2"/>
    <p:sldId id="844" r:id="rId3"/>
    <p:sldId id="845" r:id="rId4"/>
    <p:sldId id="846" r:id="rId5"/>
    <p:sldId id="800" r:id="rId6"/>
    <p:sldId id="843" r:id="rId7"/>
    <p:sldId id="829" r:id="rId8"/>
    <p:sldId id="818" r:id="rId9"/>
    <p:sldId id="847" r:id="rId10"/>
    <p:sldId id="801" r:id="rId11"/>
    <p:sldId id="848" r:id="rId12"/>
    <p:sldId id="793" r:id="rId13"/>
    <p:sldId id="762" r:id="rId14"/>
    <p:sldId id="757" r:id="rId15"/>
    <p:sldId id="826" r:id="rId16"/>
    <p:sldId id="836" r:id="rId17"/>
    <p:sldId id="822" r:id="rId18"/>
    <p:sldId id="824" r:id="rId19"/>
    <p:sldId id="837" r:id="rId20"/>
    <p:sldId id="849" r:id="rId21"/>
    <p:sldId id="862" r:id="rId22"/>
    <p:sldId id="796" r:id="rId23"/>
    <p:sldId id="797" r:id="rId24"/>
    <p:sldId id="830" r:id="rId25"/>
    <p:sldId id="798" r:id="rId26"/>
    <p:sldId id="794" r:id="rId27"/>
    <p:sldId id="850" r:id="rId28"/>
    <p:sldId id="851" r:id="rId29"/>
    <p:sldId id="852" r:id="rId30"/>
    <p:sldId id="853" r:id="rId31"/>
    <p:sldId id="854" r:id="rId32"/>
    <p:sldId id="855" r:id="rId33"/>
    <p:sldId id="856" r:id="rId34"/>
    <p:sldId id="857" r:id="rId35"/>
    <p:sldId id="858" r:id="rId36"/>
    <p:sldId id="859" r:id="rId37"/>
    <p:sldId id="860" r:id="rId38"/>
    <p:sldId id="861" r:id="rId39"/>
    <p:sldId id="526" r:id="rId4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GARVER"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99"/>
    <a:srgbClr val="008000"/>
    <a:srgbClr val="000000"/>
    <a:srgbClr val="FF0000"/>
    <a:srgbClr val="CC3399"/>
    <a:srgbClr val="CC0066"/>
    <a:srgbClr val="993300"/>
    <a:srgbClr val="3399FF"/>
    <a:srgbClr val="66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89558" autoAdjust="0"/>
  </p:normalViewPr>
  <p:slideViewPr>
    <p:cSldViewPr>
      <p:cViewPr>
        <p:scale>
          <a:sx n="100" d="100"/>
          <a:sy n="100" d="100"/>
        </p:scale>
        <p:origin x="-19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1104" y="-102"/>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1" y="0"/>
            <a:ext cx="3027363" cy="463550"/>
          </a:xfrm>
          <a:prstGeom prst="rect">
            <a:avLst/>
          </a:prstGeom>
        </p:spPr>
        <p:txBody>
          <a:bodyPr vert="horz" lIns="91440" tIns="45720" rIns="91440" bIns="45720" rtlCol="0"/>
          <a:lstStyle>
            <a:lvl1pPr algn="r">
              <a:defRPr sz="1200"/>
            </a:lvl1pPr>
          </a:lstStyle>
          <a:p>
            <a:fld id="{BB6A9AD6-BDCE-4BD7-B2E7-D483F700DBAB}" type="datetimeFigureOut">
              <a:rPr lang="en-US" smtClean="0"/>
              <a:pPr/>
              <a:t>2/19/2013</a:t>
            </a:fld>
            <a:endParaRPr lang="en-US"/>
          </a:p>
        </p:txBody>
      </p:sp>
      <p:sp>
        <p:nvSpPr>
          <p:cNvPr id="4" name="Footer Placeholder 3"/>
          <p:cNvSpPr>
            <a:spLocks noGrp="1"/>
          </p:cNvSpPr>
          <p:nvPr>
            <p:ph type="ftr" sz="quarter" idx="2"/>
          </p:nvPr>
        </p:nvSpPr>
        <p:spPr>
          <a:xfrm>
            <a:off x="1"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1" y="8818563"/>
            <a:ext cx="3027363" cy="463550"/>
          </a:xfrm>
          <a:prstGeom prst="rect">
            <a:avLst/>
          </a:prstGeom>
        </p:spPr>
        <p:txBody>
          <a:bodyPr vert="horz" lIns="91440" tIns="45720" rIns="91440" bIns="45720" rtlCol="0" anchor="b"/>
          <a:lstStyle>
            <a:lvl1pPr algn="r">
              <a:defRPr sz="1200"/>
            </a:lvl1pPr>
          </a:lstStyle>
          <a:p>
            <a:fld id="{E8C7FB40-353F-4223-B4DB-6FB60179E82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1" y="0"/>
            <a:ext cx="302662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1" tIns="45709" rIns="91421" bIns="45709" numCol="1" anchor="t" anchorCtr="0" compatLnSpc="1">
            <a:prstTxWarp prst="textNoShape">
              <a:avLst/>
            </a:prstTxWarp>
          </a:bodyPr>
          <a:lstStyle>
            <a:lvl1pPr>
              <a:defRPr sz="1200" smtClean="0"/>
            </a:lvl1pPr>
          </a:lstStyle>
          <a:p>
            <a:pPr>
              <a:defRPr/>
            </a:pPr>
            <a:endParaRPr lang="en-US"/>
          </a:p>
        </p:txBody>
      </p:sp>
      <p:sp>
        <p:nvSpPr>
          <p:cNvPr id="80899" name="Rectangle 3"/>
          <p:cNvSpPr>
            <a:spLocks noGrp="1" noChangeArrowheads="1"/>
          </p:cNvSpPr>
          <p:nvPr>
            <p:ph type="dt" idx="1"/>
          </p:nvPr>
        </p:nvSpPr>
        <p:spPr bwMode="auto">
          <a:xfrm>
            <a:off x="3956796" y="0"/>
            <a:ext cx="302662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1" tIns="45709" rIns="91421" bIns="45709" numCol="1" anchor="t" anchorCtr="0" compatLnSpc="1">
            <a:prstTxWarp prst="textNoShape">
              <a:avLst/>
            </a:prstTxWarp>
          </a:bodyPr>
          <a:lstStyle>
            <a:lvl1pPr algn="r">
              <a:defRPr sz="1200" smtClean="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3163" y="696913"/>
            <a:ext cx="4638675" cy="34798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0901" name="Rectangle 5"/>
          <p:cNvSpPr>
            <a:spLocks noGrp="1" noChangeArrowheads="1"/>
          </p:cNvSpPr>
          <p:nvPr>
            <p:ph type="body" sz="quarter" idx="3"/>
          </p:nvPr>
        </p:nvSpPr>
        <p:spPr bwMode="auto">
          <a:xfrm>
            <a:off x="698818" y="4410079"/>
            <a:ext cx="5587366" cy="417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1" tIns="45709" rIns="91421" bIns="457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1" y="8818563"/>
            <a:ext cx="302662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1" tIns="45709" rIns="91421" bIns="45709" numCol="1" anchor="b" anchorCtr="0" compatLnSpc="1">
            <a:prstTxWarp prst="textNoShape">
              <a:avLst/>
            </a:prstTxWarp>
          </a:bodyPr>
          <a:lstStyle>
            <a:lvl1pPr>
              <a:defRPr sz="1200" smtClean="0"/>
            </a:lvl1pPr>
          </a:lstStyle>
          <a:p>
            <a:pPr>
              <a:defRPr/>
            </a:pPr>
            <a:endParaRPr lang="en-US"/>
          </a:p>
        </p:txBody>
      </p:sp>
      <p:sp>
        <p:nvSpPr>
          <p:cNvPr id="80903" name="Rectangle 7"/>
          <p:cNvSpPr>
            <a:spLocks noGrp="1" noChangeArrowheads="1"/>
          </p:cNvSpPr>
          <p:nvPr>
            <p:ph type="sldNum" sz="quarter" idx="5"/>
          </p:nvPr>
        </p:nvSpPr>
        <p:spPr bwMode="auto">
          <a:xfrm>
            <a:off x="3956796" y="8818563"/>
            <a:ext cx="302662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1" tIns="45709" rIns="91421" bIns="45709" numCol="1" anchor="b" anchorCtr="0" compatLnSpc="1">
            <a:prstTxWarp prst="textNoShape">
              <a:avLst/>
            </a:prstTxWarp>
          </a:bodyPr>
          <a:lstStyle>
            <a:lvl1pPr algn="r">
              <a:defRPr sz="1200" smtClean="0"/>
            </a:lvl1pPr>
          </a:lstStyle>
          <a:p>
            <a:pPr>
              <a:defRPr/>
            </a:pPr>
            <a:fld id="{C2FCE1AC-F85B-4ADE-8914-C9D64773F3FF}" type="slidenum">
              <a:rPr lang="en-US"/>
              <a:pPr>
                <a:defRPr/>
              </a:pPr>
              <a:t>‹#›</a:t>
            </a:fld>
            <a:endParaRPr lang="en-US"/>
          </a:p>
        </p:txBody>
      </p:sp>
    </p:spTree>
    <p:extLst>
      <p:ext uri="{BB962C8B-B14F-4D97-AF65-F5344CB8AC3E}">
        <p14:creationId xmlns="" xmlns:p14="http://schemas.microsoft.com/office/powerpoint/2010/main" val="1907099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dirty="0" smtClean="0"/>
          </a:p>
        </p:txBody>
      </p:sp>
      <p:sp>
        <p:nvSpPr>
          <p:cNvPr id="43012" name="Slide Number Placeholder 3"/>
          <p:cNvSpPr>
            <a:spLocks noGrp="1"/>
          </p:cNvSpPr>
          <p:nvPr>
            <p:ph type="sldNum" sz="quarter" idx="5"/>
          </p:nvPr>
        </p:nvSpPr>
        <p:spPr>
          <a:ln>
            <a:miter lim="800000"/>
            <a:headEnd/>
            <a:tailEnd/>
          </a:ln>
        </p:spPr>
        <p:txBody>
          <a:bodyPr/>
          <a:lstStyle/>
          <a:p>
            <a:pPr>
              <a:defRPr/>
            </a:pPr>
            <a:fld id="{04CDF0F6-7EE6-4CF4-8745-8CA59E95EF76}"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A6B5DD4-0FF2-4454-B604-E4A750ACDA94}"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000" dirty="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429" indent="-285550" eaLnBrk="0" hangingPunct="0">
              <a:defRPr>
                <a:solidFill>
                  <a:schemeClr val="tx1"/>
                </a:solidFill>
                <a:latin typeface="Arial" charset="0"/>
              </a:defRPr>
            </a:lvl2pPr>
            <a:lvl3pPr marL="1142200" indent="-228440" eaLnBrk="0" hangingPunct="0">
              <a:defRPr>
                <a:solidFill>
                  <a:schemeClr val="tx1"/>
                </a:solidFill>
                <a:latin typeface="Arial" charset="0"/>
              </a:defRPr>
            </a:lvl3pPr>
            <a:lvl4pPr marL="1599084" indent="-228440" eaLnBrk="0" hangingPunct="0">
              <a:defRPr>
                <a:solidFill>
                  <a:schemeClr val="tx1"/>
                </a:solidFill>
                <a:latin typeface="Arial" charset="0"/>
              </a:defRPr>
            </a:lvl4pPr>
            <a:lvl5pPr marL="2055960" indent="-228440" eaLnBrk="0" hangingPunct="0">
              <a:defRPr>
                <a:solidFill>
                  <a:schemeClr val="tx1"/>
                </a:solidFill>
                <a:latin typeface="Arial" charset="0"/>
              </a:defRPr>
            </a:lvl5pPr>
            <a:lvl6pPr marL="2512840" indent="-228440" eaLnBrk="0" fontAlgn="base" hangingPunct="0">
              <a:spcBef>
                <a:spcPct val="0"/>
              </a:spcBef>
              <a:spcAft>
                <a:spcPct val="0"/>
              </a:spcAft>
              <a:defRPr>
                <a:solidFill>
                  <a:schemeClr val="tx1"/>
                </a:solidFill>
                <a:latin typeface="Arial" charset="0"/>
              </a:defRPr>
            </a:lvl6pPr>
            <a:lvl7pPr marL="2969721" indent="-228440" eaLnBrk="0" fontAlgn="base" hangingPunct="0">
              <a:spcBef>
                <a:spcPct val="0"/>
              </a:spcBef>
              <a:spcAft>
                <a:spcPct val="0"/>
              </a:spcAft>
              <a:defRPr>
                <a:solidFill>
                  <a:schemeClr val="tx1"/>
                </a:solidFill>
                <a:latin typeface="Arial" charset="0"/>
              </a:defRPr>
            </a:lvl7pPr>
            <a:lvl8pPr marL="3426600" indent="-228440" eaLnBrk="0" fontAlgn="base" hangingPunct="0">
              <a:spcBef>
                <a:spcPct val="0"/>
              </a:spcBef>
              <a:spcAft>
                <a:spcPct val="0"/>
              </a:spcAft>
              <a:defRPr>
                <a:solidFill>
                  <a:schemeClr val="tx1"/>
                </a:solidFill>
                <a:latin typeface="Arial" charset="0"/>
              </a:defRPr>
            </a:lvl8pPr>
            <a:lvl9pPr marL="3883482" indent="-228440" eaLnBrk="0" fontAlgn="base" hangingPunct="0">
              <a:spcBef>
                <a:spcPct val="0"/>
              </a:spcBef>
              <a:spcAft>
                <a:spcPct val="0"/>
              </a:spcAft>
              <a:defRPr>
                <a:solidFill>
                  <a:schemeClr val="tx1"/>
                </a:solidFill>
                <a:latin typeface="Arial" charset="0"/>
              </a:defRPr>
            </a:lvl9pPr>
          </a:lstStyle>
          <a:p>
            <a:pPr eaLnBrk="1" hangingPunct="1"/>
            <a:fld id="{D3D9C4B5-48A4-4492-B534-536D2E71D249}" type="slidenum">
              <a:rPr lang="en-US" smtClean="0"/>
              <a:pPr eaLnBrk="1" hangingPunct="1"/>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5A6B5DD4-0FF2-4454-B604-E4A750ACDA94}"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5A6B5DD4-0FF2-4454-B604-E4A750ACDA94}"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smtClean="0"/>
          </a:p>
        </p:txBody>
      </p:sp>
      <p:sp>
        <p:nvSpPr>
          <p:cNvPr id="4" name="Slide Number Placeholder 3"/>
          <p:cNvSpPr>
            <a:spLocks noGrp="1"/>
          </p:cNvSpPr>
          <p:nvPr>
            <p:ph type="sldNum" sz="quarter" idx="10"/>
          </p:nvPr>
        </p:nvSpPr>
        <p:spPr/>
        <p:txBody>
          <a:bodyPr/>
          <a:lstStyle/>
          <a:p>
            <a:pPr>
              <a:defRPr/>
            </a:pPr>
            <a:fld id="{5A6B5DD4-0FF2-4454-B604-E4A750ACDA94}"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z="1000" dirty="0" smtClean="0"/>
          </a:p>
        </p:txBody>
      </p:sp>
      <p:sp>
        <p:nvSpPr>
          <p:cNvPr id="4" name="Slide Number Placeholder 3"/>
          <p:cNvSpPr>
            <a:spLocks noGrp="1"/>
          </p:cNvSpPr>
          <p:nvPr>
            <p:ph type="sldNum" sz="quarter" idx="5"/>
          </p:nvPr>
        </p:nvSpPr>
        <p:spPr/>
        <p:txBody>
          <a:bodyPr/>
          <a:lstStyle/>
          <a:p>
            <a:pPr>
              <a:defRPr/>
            </a:pPr>
            <a:fld id="{CDCBEBEF-26AA-40A0-8650-27FB8EE63C17}"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776" indent="-285683" eaLnBrk="0" hangingPunct="0">
              <a:defRPr>
                <a:solidFill>
                  <a:schemeClr val="tx1"/>
                </a:solidFill>
                <a:latin typeface="Arial" charset="0"/>
              </a:defRPr>
            </a:lvl2pPr>
            <a:lvl3pPr marL="1142734" indent="-228546" eaLnBrk="0" hangingPunct="0">
              <a:defRPr>
                <a:solidFill>
                  <a:schemeClr val="tx1"/>
                </a:solidFill>
                <a:latin typeface="Arial" charset="0"/>
              </a:defRPr>
            </a:lvl3pPr>
            <a:lvl4pPr marL="1599828" indent="-228546" eaLnBrk="0" hangingPunct="0">
              <a:defRPr>
                <a:solidFill>
                  <a:schemeClr val="tx1"/>
                </a:solidFill>
                <a:latin typeface="Arial" charset="0"/>
              </a:defRPr>
            </a:lvl4pPr>
            <a:lvl5pPr marL="2056920" indent="-228546" eaLnBrk="0" hangingPunct="0">
              <a:defRPr>
                <a:solidFill>
                  <a:schemeClr val="tx1"/>
                </a:solidFill>
                <a:latin typeface="Arial" charset="0"/>
              </a:defRPr>
            </a:lvl5pPr>
            <a:lvl6pPr marL="2514012" indent="-228546" eaLnBrk="0" fontAlgn="base" hangingPunct="0">
              <a:spcBef>
                <a:spcPct val="0"/>
              </a:spcBef>
              <a:spcAft>
                <a:spcPct val="0"/>
              </a:spcAft>
              <a:defRPr>
                <a:solidFill>
                  <a:schemeClr val="tx1"/>
                </a:solidFill>
                <a:latin typeface="Arial" charset="0"/>
              </a:defRPr>
            </a:lvl6pPr>
            <a:lvl7pPr marL="2971107" indent="-228546" eaLnBrk="0" fontAlgn="base" hangingPunct="0">
              <a:spcBef>
                <a:spcPct val="0"/>
              </a:spcBef>
              <a:spcAft>
                <a:spcPct val="0"/>
              </a:spcAft>
              <a:defRPr>
                <a:solidFill>
                  <a:schemeClr val="tx1"/>
                </a:solidFill>
                <a:latin typeface="Arial" charset="0"/>
              </a:defRPr>
            </a:lvl7pPr>
            <a:lvl8pPr marL="3428200" indent="-228546" eaLnBrk="0" fontAlgn="base" hangingPunct="0">
              <a:spcBef>
                <a:spcPct val="0"/>
              </a:spcBef>
              <a:spcAft>
                <a:spcPct val="0"/>
              </a:spcAft>
              <a:defRPr>
                <a:solidFill>
                  <a:schemeClr val="tx1"/>
                </a:solidFill>
                <a:latin typeface="Arial" charset="0"/>
              </a:defRPr>
            </a:lvl8pPr>
            <a:lvl9pPr marL="3885294" indent="-228546" eaLnBrk="0" fontAlgn="base" hangingPunct="0">
              <a:spcBef>
                <a:spcPct val="0"/>
              </a:spcBef>
              <a:spcAft>
                <a:spcPct val="0"/>
              </a:spcAft>
              <a:defRPr>
                <a:solidFill>
                  <a:schemeClr val="tx1"/>
                </a:solidFill>
                <a:latin typeface="Arial" charset="0"/>
              </a:defRPr>
            </a:lvl9pPr>
          </a:lstStyle>
          <a:p>
            <a:pPr eaLnBrk="1" hangingPunct="1"/>
            <a:fld id="{05887F30-9C28-43C1-ABE3-B42430B78A72}" type="slidenum">
              <a:rPr lang="en-US"/>
              <a:pPr eaLnBrk="1" hangingPunct="1"/>
              <a:t>22</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buFont typeface="Arial" pitchFamily="34" charset="0"/>
              <a:buChar char="•"/>
            </a:pPr>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pPr>
                <a:defRPr/>
              </a:pPr>
              <a:t>23</a:t>
            </a:fld>
            <a:endParaRPr lang="en-US" dirty="0"/>
          </a:p>
        </p:txBody>
      </p:sp>
    </p:spTree>
    <p:extLst>
      <p:ext uri="{BB962C8B-B14F-4D97-AF65-F5344CB8AC3E}">
        <p14:creationId xmlns:p14="http://schemas.microsoft.com/office/powerpoint/2010/main" xmlns="" val="221439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pPr>
                <a:defRPr/>
              </a:pPr>
              <a:t>2</a:t>
            </a:fld>
            <a:endParaRPr lang="en-US"/>
          </a:p>
        </p:txBody>
      </p:sp>
    </p:spTree>
    <p:extLst>
      <p:ext uri="{BB962C8B-B14F-4D97-AF65-F5344CB8AC3E}">
        <p14:creationId xmlns="" xmlns:p14="http://schemas.microsoft.com/office/powerpoint/2010/main" val="2979078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F07EAFAC-02B9-419D-B3C4-63811FEDBBB4}"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pPr>
              <a:defRPr/>
            </a:pPr>
            <a:fld id="{5A6B5DD4-0FF2-4454-B604-E4A750ACDA94}"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A45D3-C8B8-43BA-BBC4-2C363CF56B1A}"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929579"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4D3A45D3-C8B8-43BA-BBC4-2C363CF56B1A}"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4D3A45D3-C8B8-43BA-BBC4-2C363CF56B1A}"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A45D3-C8B8-43BA-BBC4-2C363CF56B1A}"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A45D3-C8B8-43BA-BBC4-2C363CF56B1A}"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4D3A45D3-C8B8-43BA-BBC4-2C363CF56B1A}"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4D3A45D3-C8B8-43BA-BBC4-2C363CF56B1A}"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B3ADE83-9E95-4A2C-8FDE-3228511EB0A8}" type="slidenum">
              <a:rPr lang="en-US"/>
              <a:pPr/>
              <a:t>4</a:t>
            </a:fld>
            <a:endParaRPr lang="en-US"/>
          </a:p>
        </p:txBody>
      </p:sp>
      <p:sp>
        <p:nvSpPr>
          <p:cNvPr id="35843" name="Rectangle 2"/>
          <p:cNvSpPr>
            <a:spLocks noGrp="1" noRot="1" noChangeAspect="1" noChangeArrowheads="1" noTextEdit="1"/>
          </p:cNvSpPr>
          <p:nvPr>
            <p:ph type="sldImg"/>
          </p:nvPr>
        </p:nvSpPr>
        <p:spPr>
          <a:xfrm>
            <a:off x="1171575" y="695325"/>
            <a:ext cx="4641850" cy="3481388"/>
          </a:xfrm>
          <a:ln/>
        </p:spPr>
      </p:sp>
      <p:sp>
        <p:nvSpPr>
          <p:cNvPr id="35844" name="Rectangle 3"/>
          <p:cNvSpPr>
            <a:spLocks noGrp="1" noChangeArrowheads="1"/>
          </p:cNvSpPr>
          <p:nvPr>
            <p:ph type="body" idx="1"/>
          </p:nvPr>
        </p:nvSpPr>
        <p:spPr>
          <a:xfrm>
            <a:off x="698818" y="4410075"/>
            <a:ext cx="5587366" cy="4178300"/>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A45D3-C8B8-43BA-BBC4-2C363CF56B1A}"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674E9F-3D4D-4A91-AE79-5EF1BDF554F9}"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A45D3-C8B8-43BA-BBC4-2C363CF56B1A}"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6B5DD4-0FF2-4454-B604-E4A750ACDA94}"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a:buFontTx/>
              <a:buChar char="•"/>
            </a:pPr>
            <a:endParaRPr lang="en-US" dirty="0" smtClean="0"/>
          </a:p>
        </p:txBody>
      </p:sp>
      <p:sp>
        <p:nvSpPr>
          <p:cNvPr id="52228" name="Slide Number Placeholder 3"/>
          <p:cNvSpPr>
            <a:spLocks noGrp="1"/>
          </p:cNvSpPr>
          <p:nvPr>
            <p:ph type="sldNum" sz="quarter" idx="5"/>
          </p:nvPr>
        </p:nvSpPr>
        <p:spPr>
          <a:ln>
            <a:miter lim="800000"/>
            <a:headEnd/>
            <a:tailEnd/>
          </a:ln>
        </p:spPr>
        <p:txBody>
          <a:bodyPr/>
          <a:lstStyle/>
          <a:p>
            <a:pPr>
              <a:defRPr/>
            </a:pPr>
            <a:fld id="{9F6DE1B1-903B-41C9-A9E1-93E01EA59315}" type="slidenum">
              <a:rPr lang="en-US" smtClean="0"/>
              <a:pPr>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2FCE1AC-F85B-4ADE-8914-C9D64773F3FF}"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9D10A-AB10-47A6-B7B3-55267C2AC3E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A6B5DD4-0FF2-4454-B604-E4A750ACDA94}"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gray">
          <a:xfrm>
            <a:off x="0" y="0"/>
            <a:ext cx="9144000" cy="5157788"/>
          </a:xfrm>
          <a:prstGeom prst="rect">
            <a:avLst/>
          </a:prstGeom>
          <a:solidFill>
            <a:schemeClr val="accent1"/>
          </a:solidFill>
          <a:ln>
            <a:noFill/>
          </a:ln>
          <a:effectLst/>
          <a:extLst>
            <a:ext uri="{91240B29-F687-4F45-9708-019B960494DF}">
              <a14:hiddenLine xmlns="" xmlns:a14="http://schemas.microsoft.com/office/drawing/2010/main" w="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 name="Rectangle 3"/>
          <p:cNvSpPr>
            <a:spLocks noChangeArrowheads="1"/>
          </p:cNvSpPr>
          <p:nvPr/>
        </p:nvSpPr>
        <p:spPr bwMode="gray">
          <a:xfrm>
            <a:off x="1262063" y="0"/>
            <a:ext cx="2362200" cy="4953000"/>
          </a:xfrm>
          <a:prstGeom prst="rect">
            <a:avLst/>
          </a:prstGeom>
          <a:gradFill rotWithShape="1">
            <a:gsLst>
              <a:gs pos="0">
                <a:schemeClr val="accent1"/>
              </a:gs>
              <a:gs pos="100000">
                <a:schemeClr val="accent1">
                  <a:gamma/>
                  <a:shade val="72549"/>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 name="Rectangle 4"/>
          <p:cNvSpPr>
            <a:spLocks noChangeArrowheads="1"/>
          </p:cNvSpPr>
          <p:nvPr/>
        </p:nvSpPr>
        <p:spPr bwMode="gray">
          <a:xfrm>
            <a:off x="304800" y="2400300"/>
            <a:ext cx="8458200" cy="1104900"/>
          </a:xfrm>
          <a:prstGeom prst="rect">
            <a:avLst/>
          </a:prstGeom>
          <a:gradFill rotWithShape="1">
            <a:gsLst>
              <a:gs pos="0">
                <a:schemeClr val="tx1"/>
              </a:gs>
              <a:gs pos="100000">
                <a:schemeClr val="accent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2"/>
          <p:cNvSpPr>
            <a:spLocks noChangeArrowheads="1"/>
          </p:cNvSpPr>
          <p:nvPr/>
        </p:nvSpPr>
        <p:spPr bwMode="gray">
          <a:xfrm>
            <a:off x="1276350" y="4941888"/>
            <a:ext cx="7867650" cy="217487"/>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4"/>
          <p:cNvSpPr>
            <a:spLocks noChangeArrowheads="1"/>
          </p:cNvSpPr>
          <p:nvPr/>
        </p:nvSpPr>
        <p:spPr bwMode="gray">
          <a:xfrm>
            <a:off x="304800" y="304800"/>
            <a:ext cx="8534400" cy="4343400"/>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5"/>
          <p:cNvSpPr>
            <a:spLocks noChangeArrowheads="1"/>
          </p:cNvSpPr>
          <p:nvPr/>
        </p:nvSpPr>
        <p:spPr bwMode="gray">
          <a:xfrm>
            <a:off x="7391400" y="914400"/>
            <a:ext cx="1600200" cy="1447800"/>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16"/>
          <p:cNvSpPr>
            <a:spLocks noChangeArrowheads="1"/>
          </p:cNvSpPr>
          <p:nvPr/>
        </p:nvSpPr>
        <p:spPr bwMode="gray">
          <a:xfrm>
            <a:off x="8153400" y="0"/>
            <a:ext cx="76200" cy="1752600"/>
          </a:xfrm>
          <a:prstGeom prst="rect">
            <a:avLst/>
          </a:prstGeom>
          <a:solidFill>
            <a:schemeClr va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18" descr="epa_seal_large_trim"/>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543800" y="990600"/>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p:nvPr>
        </p:nvSpPr>
        <p:spPr>
          <a:xfrm>
            <a:off x="457200" y="2590800"/>
            <a:ext cx="8229600" cy="685800"/>
          </a:xfrm>
          <a:extLst>
            <a:ext uri="{AF507438-7753-43E0-B8FC-AC1667EBCBE1}">
              <a14:hiddenEffects xmlns="" xmlns:a14="http://schemas.microsoft.com/office/drawing/2010/main">
                <a:effectLst>
                  <a:outerShdw dist="53882" dir="2700000" algn="ctr" rotWithShape="0">
                    <a:srgbClr val="000000"/>
                  </a:outerShdw>
                </a:effectLst>
              </a14:hiddenEffects>
            </a:ext>
          </a:extLst>
        </p:spPr>
        <p:txBody>
          <a:bodyPr/>
          <a:lstStyle>
            <a:lvl1pPr>
              <a:defRPr sz="4800"/>
            </a:lvl1pPr>
          </a:lstStyle>
          <a:p>
            <a:pPr lvl="0"/>
            <a:r>
              <a:rPr lang="en-US" noProof="0" smtClean="0"/>
              <a:t>Click to edit Master title style</a:t>
            </a:r>
          </a:p>
        </p:txBody>
      </p:sp>
      <p:sp>
        <p:nvSpPr>
          <p:cNvPr id="5126" name="Rectangle 6"/>
          <p:cNvSpPr>
            <a:spLocks noGrp="1" noChangeArrowheads="1"/>
          </p:cNvSpPr>
          <p:nvPr>
            <p:ph type="subTitle" idx="1"/>
          </p:nvPr>
        </p:nvSpPr>
        <p:spPr>
          <a:xfrm>
            <a:off x="1828800" y="3733800"/>
            <a:ext cx="5867400" cy="457200"/>
          </a:xfrm>
        </p:spPr>
        <p:txBody>
          <a:bodyPr/>
          <a:lstStyle>
            <a:lvl1pPr marL="0" indent="0" algn="ctr">
              <a:buFont typeface="Wingdings" pitchFamily="2" charset="2"/>
              <a:buNone/>
              <a:defRPr b="1">
                <a:solidFill>
                  <a:schemeClr val="bg1"/>
                </a:solidFill>
              </a:defRPr>
            </a:lvl1pPr>
          </a:lstStyle>
          <a:p>
            <a:pPr lvl="0"/>
            <a:r>
              <a:rPr lang="en-US" noProof="0" smtClean="0"/>
              <a:t>Click to edit Master subtitle style</a:t>
            </a:r>
          </a:p>
        </p:txBody>
      </p:sp>
      <p:sp>
        <p:nvSpPr>
          <p:cNvPr id="13" name="Rectangle 7"/>
          <p:cNvSpPr>
            <a:spLocks noGrp="1" noChangeArrowheads="1"/>
          </p:cNvSpPr>
          <p:nvPr>
            <p:ph type="dt" sz="half" idx="10"/>
          </p:nvPr>
        </p:nvSpPr>
        <p:spPr bwMode="auto">
          <a:xfrm>
            <a:off x="457200" y="6400800"/>
            <a:ext cx="2133600" cy="320675"/>
          </a:xfrm>
        </p:spPr>
        <p:txBody>
          <a:bodyPr/>
          <a:lstStyle>
            <a:lvl1pPr>
              <a:defRPr smtClean="0">
                <a:solidFill>
                  <a:schemeClr val="tx1"/>
                </a:solidFill>
              </a:defRPr>
            </a:lvl1pPr>
          </a:lstStyle>
          <a:p>
            <a:pPr>
              <a:defRPr/>
            </a:pPr>
            <a:endParaRPr lang="en-US"/>
          </a:p>
        </p:txBody>
      </p:sp>
      <p:sp>
        <p:nvSpPr>
          <p:cNvPr id="14" name="Rectangle 8"/>
          <p:cNvSpPr>
            <a:spLocks noGrp="1" noChangeArrowheads="1"/>
          </p:cNvSpPr>
          <p:nvPr>
            <p:ph type="ftr" sz="quarter" idx="11"/>
          </p:nvPr>
        </p:nvSpPr>
        <p:spPr bwMode="auto">
          <a:xfrm>
            <a:off x="3124200" y="6400800"/>
            <a:ext cx="2895600" cy="320675"/>
          </a:xfrm>
        </p:spPr>
        <p:txBody>
          <a:bodyPr/>
          <a:lstStyle>
            <a:lvl1pPr>
              <a:defRPr smtClean="0">
                <a:solidFill>
                  <a:schemeClr val="tx1"/>
                </a:solidFill>
              </a:defRPr>
            </a:lvl1pPr>
          </a:lstStyle>
          <a:p>
            <a:pPr>
              <a:defRPr/>
            </a:pPr>
            <a:endParaRPr lang="en-US"/>
          </a:p>
        </p:txBody>
      </p:sp>
      <p:sp>
        <p:nvSpPr>
          <p:cNvPr id="15" name="Rectangle 9"/>
          <p:cNvSpPr>
            <a:spLocks noGrp="1" noChangeArrowheads="1"/>
          </p:cNvSpPr>
          <p:nvPr>
            <p:ph type="sldNum" sz="quarter" idx="12"/>
          </p:nvPr>
        </p:nvSpPr>
        <p:spPr bwMode="auto">
          <a:xfrm>
            <a:off x="6553200" y="6400800"/>
            <a:ext cx="2133600" cy="320675"/>
          </a:xfrm>
        </p:spPr>
        <p:txBody>
          <a:bodyPr/>
          <a:lstStyle>
            <a:lvl1pPr>
              <a:defRPr smtClean="0">
                <a:solidFill>
                  <a:schemeClr val="tx1"/>
                </a:solidFill>
              </a:defRPr>
            </a:lvl1pPr>
          </a:lstStyle>
          <a:p>
            <a:pPr>
              <a:defRPr/>
            </a:pPr>
            <a:r>
              <a:rPr lang="en-US"/>
              <a:t>1</a:t>
            </a:r>
          </a:p>
        </p:txBody>
      </p:sp>
    </p:spTree>
    <p:extLst>
      <p:ext uri="{BB962C8B-B14F-4D97-AF65-F5344CB8AC3E}">
        <p14:creationId xmlns="" xmlns:p14="http://schemas.microsoft.com/office/powerpoint/2010/main" val="73347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r>
              <a:rPr lang="en-US"/>
              <a:t>1</a:t>
            </a:r>
          </a:p>
        </p:txBody>
      </p:sp>
    </p:spTree>
    <p:extLst>
      <p:ext uri="{BB962C8B-B14F-4D97-AF65-F5344CB8AC3E}">
        <p14:creationId xmlns="" xmlns:p14="http://schemas.microsoft.com/office/powerpoint/2010/main" val="27494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619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619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r>
              <a:rPr lang="en-US"/>
              <a:t>1</a:t>
            </a:r>
          </a:p>
        </p:txBody>
      </p:sp>
    </p:spTree>
    <p:extLst>
      <p:ext uri="{BB962C8B-B14F-4D97-AF65-F5344CB8AC3E}">
        <p14:creationId xmlns="" xmlns:p14="http://schemas.microsoft.com/office/powerpoint/2010/main" val="183819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436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0813"/>
            <a:ext cx="4038600" cy="2436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r>
              <a:rPr lang="en-US"/>
              <a:t>1</a:t>
            </a:r>
          </a:p>
        </p:txBody>
      </p:sp>
    </p:spTree>
    <p:extLst>
      <p:ext uri="{BB962C8B-B14F-4D97-AF65-F5344CB8AC3E}">
        <p14:creationId xmlns="" xmlns:p14="http://schemas.microsoft.com/office/powerpoint/2010/main" val="220588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0C40207-E501-4804-B140-94B12DAA0911}" type="slidenum">
              <a:rPr lang="en-US"/>
              <a:pPr>
                <a:defRPr/>
              </a:pPr>
              <a:t>‹#›</a:t>
            </a:fld>
            <a:endParaRPr lang="en-US"/>
          </a:p>
        </p:txBody>
      </p:sp>
    </p:spTree>
    <p:extLst>
      <p:ext uri="{BB962C8B-B14F-4D97-AF65-F5344CB8AC3E}">
        <p14:creationId xmlns="" xmlns:p14="http://schemas.microsoft.com/office/powerpoint/2010/main" val="152446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r>
              <a:rPr lang="en-US"/>
              <a:t>1</a:t>
            </a:r>
          </a:p>
        </p:txBody>
      </p:sp>
    </p:spTree>
    <p:extLst>
      <p:ext uri="{BB962C8B-B14F-4D97-AF65-F5344CB8AC3E}">
        <p14:creationId xmlns="" xmlns:p14="http://schemas.microsoft.com/office/powerpoint/2010/main" val="376146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r>
              <a:rPr lang="en-US"/>
              <a:t>1</a:t>
            </a:r>
          </a:p>
        </p:txBody>
      </p:sp>
    </p:spTree>
    <p:extLst>
      <p:ext uri="{BB962C8B-B14F-4D97-AF65-F5344CB8AC3E}">
        <p14:creationId xmlns="" xmlns:p14="http://schemas.microsoft.com/office/powerpoint/2010/main" val="114062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r>
              <a:rPr lang="en-US"/>
              <a:t>1</a:t>
            </a:r>
          </a:p>
        </p:txBody>
      </p:sp>
    </p:spTree>
    <p:extLst>
      <p:ext uri="{BB962C8B-B14F-4D97-AF65-F5344CB8AC3E}">
        <p14:creationId xmlns="" xmlns:p14="http://schemas.microsoft.com/office/powerpoint/2010/main" val="132223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r>
              <a:rPr lang="en-US"/>
              <a:t>1</a:t>
            </a:r>
          </a:p>
        </p:txBody>
      </p:sp>
    </p:spTree>
    <p:extLst>
      <p:ext uri="{BB962C8B-B14F-4D97-AF65-F5344CB8AC3E}">
        <p14:creationId xmlns="" xmlns:p14="http://schemas.microsoft.com/office/powerpoint/2010/main" val="128462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r>
              <a:rPr lang="en-US"/>
              <a:t>1</a:t>
            </a:r>
          </a:p>
        </p:txBody>
      </p:sp>
    </p:spTree>
    <p:extLst>
      <p:ext uri="{BB962C8B-B14F-4D97-AF65-F5344CB8AC3E}">
        <p14:creationId xmlns="" xmlns:p14="http://schemas.microsoft.com/office/powerpoint/2010/main" val="245343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r>
              <a:rPr lang="en-US"/>
              <a:t>1</a:t>
            </a:r>
          </a:p>
        </p:txBody>
      </p:sp>
    </p:spTree>
    <p:extLst>
      <p:ext uri="{BB962C8B-B14F-4D97-AF65-F5344CB8AC3E}">
        <p14:creationId xmlns="" xmlns:p14="http://schemas.microsoft.com/office/powerpoint/2010/main" val="166896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r>
              <a:rPr lang="en-US"/>
              <a:t>1</a:t>
            </a:r>
          </a:p>
        </p:txBody>
      </p:sp>
    </p:spTree>
    <p:extLst>
      <p:ext uri="{BB962C8B-B14F-4D97-AF65-F5344CB8AC3E}">
        <p14:creationId xmlns="" xmlns:p14="http://schemas.microsoft.com/office/powerpoint/2010/main" val="176651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r>
              <a:rPr lang="en-US"/>
              <a:t>1</a:t>
            </a:r>
          </a:p>
        </p:txBody>
      </p:sp>
    </p:spTree>
    <p:extLst>
      <p:ext uri="{BB962C8B-B14F-4D97-AF65-F5344CB8AC3E}">
        <p14:creationId xmlns="" xmlns:p14="http://schemas.microsoft.com/office/powerpoint/2010/main" val="375554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9525"/>
            <a:ext cx="9144000" cy="1028700"/>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ChangeArrowheads="1"/>
          </p:cNvSpPr>
          <p:nvPr/>
        </p:nvSpPr>
        <p:spPr bwMode="gray">
          <a:xfrm>
            <a:off x="1447800" y="0"/>
            <a:ext cx="7696200" cy="879475"/>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Rectangle 4"/>
          <p:cNvSpPr>
            <a:spLocks noChangeArrowheads="1"/>
          </p:cNvSpPr>
          <p:nvPr/>
        </p:nvSpPr>
        <p:spPr bwMode="gray">
          <a:xfrm>
            <a:off x="0" y="158750"/>
            <a:ext cx="9144000" cy="60325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101" name="Rectangle 5"/>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102" name="Rectangle 6"/>
          <p:cNvSpPr>
            <a:spLocks noChangeArrowheads="1"/>
          </p:cNvSpPr>
          <p:nvPr/>
        </p:nvSpPr>
        <p:spPr bwMode="gray">
          <a:xfrm>
            <a:off x="8686800" y="0"/>
            <a:ext cx="76200" cy="609600"/>
          </a:xfrm>
          <a:prstGeom prst="rect">
            <a:avLst/>
          </a:prstGeom>
          <a:solidFill>
            <a:schemeClr va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Rectangle 7"/>
          <p:cNvSpPr>
            <a:spLocks noGrp="1" noChangeArrowheads="1"/>
          </p:cNvSpPr>
          <p:nvPr>
            <p:ph type="body" idx="1"/>
          </p:nvPr>
        </p:nvSpPr>
        <p:spPr bwMode="gray">
          <a:xfrm>
            <a:off x="457200" y="1371600"/>
            <a:ext cx="8229600" cy="5026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gray">
          <a:xfrm>
            <a:off x="457200" y="6521450"/>
            <a:ext cx="2133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accent1"/>
                </a:solidFill>
              </a:defRPr>
            </a:lvl1pPr>
          </a:lstStyle>
          <a:p>
            <a:pPr>
              <a:defRPr/>
            </a:pPr>
            <a:endParaRPr lang="en-US"/>
          </a:p>
        </p:txBody>
      </p:sp>
      <p:sp>
        <p:nvSpPr>
          <p:cNvPr id="4105" name="Rectangle 9"/>
          <p:cNvSpPr>
            <a:spLocks noGrp="1" noChangeArrowheads="1"/>
          </p:cNvSpPr>
          <p:nvPr>
            <p:ph type="ftr" sz="quarter" idx="3"/>
          </p:nvPr>
        </p:nvSpPr>
        <p:spPr bwMode="gray">
          <a:xfrm>
            <a:off x="3124200" y="6521450"/>
            <a:ext cx="2895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accent1"/>
                </a:solidFill>
              </a:defRPr>
            </a:lvl1pPr>
          </a:lstStyle>
          <a:p>
            <a:pPr>
              <a:defRPr/>
            </a:pPr>
            <a:endParaRPr lang="en-US"/>
          </a:p>
        </p:txBody>
      </p:sp>
      <p:sp>
        <p:nvSpPr>
          <p:cNvPr id="4106" name="Rectangle 10"/>
          <p:cNvSpPr>
            <a:spLocks noGrp="1" noChangeArrowheads="1"/>
          </p:cNvSpPr>
          <p:nvPr>
            <p:ph type="sldNum" sz="quarter" idx="4"/>
          </p:nvPr>
        </p:nvSpPr>
        <p:spPr bwMode="gray">
          <a:xfrm>
            <a:off x="6553200" y="6521450"/>
            <a:ext cx="2133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accent1"/>
                </a:solidFill>
              </a:defRPr>
            </a:lvl1pPr>
          </a:lstStyle>
          <a:p>
            <a:pPr>
              <a:defRPr/>
            </a:pPr>
            <a:r>
              <a:rPr lang="en-US"/>
              <a:t>1</a:t>
            </a:r>
          </a:p>
        </p:txBody>
      </p:sp>
      <p:sp>
        <p:nvSpPr>
          <p:cNvPr id="1035" name="Rectangle 11"/>
          <p:cNvSpPr>
            <a:spLocks noChangeArrowheads="1"/>
          </p:cNvSpPr>
          <p:nvPr/>
        </p:nvSpPr>
        <p:spPr bwMode="gray">
          <a:xfrm>
            <a:off x="0" y="0"/>
            <a:ext cx="1447800" cy="1066800"/>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13"/>
          <p:cNvSpPr>
            <a:spLocks noChangeArrowheads="1"/>
          </p:cNvSpPr>
          <p:nvPr/>
        </p:nvSpPr>
        <p:spPr bwMode="gray">
          <a:xfrm>
            <a:off x="0" y="1035050"/>
            <a:ext cx="1447800" cy="2286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14"/>
          <p:cNvSpPr>
            <a:spLocks noGrp="1" noChangeArrowheads="1"/>
          </p:cNvSpPr>
          <p:nvPr>
            <p:ph type="title"/>
          </p:nvPr>
        </p:nvSpPr>
        <p:spPr bwMode="gray">
          <a:xfrm>
            <a:off x="1447800" y="206375"/>
            <a:ext cx="6858000"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8" name="Picture 15" descr="epa_seal_large_trim"/>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52400" y="76200"/>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6"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wipe(up)">
                                      <p:cBhvr>
                                        <p:cTn id="1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2" grpId="0" animBg="1"/>
    </p:bldLst>
  </p:timing>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rod-http-80-800498448.us-east-1.elb.amazonaws.com/w/images/f/f0/NREL-pv-map-us-germany-spain.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1.png"/><Relationship Id="rId18" Type="http://schemas.openxmlformats.org/officeDocument/2006/relationships/image" Target="../media/image44.png"/><Relationship Id="rId3" Type="http://schemas.openxmlformats.org/officeDocument/2006/relationships/image" Target="../media/image32.png"/><Relationship Id="rId21" Type="http://schemas.openxmlformats.org/officeDocument/2006/relationships/image" Target="../media/image47.jpeg"/><Relationship Id="rId7" Type="http://schemas.openxmlformats.org/officeDocument/2006/relationships/image" Target="../media/image36.png"/><Relationship Id="rId12" Type="http://schemas.openxmlformats.org/officeDocument/2006/relationships/image" Target="../media/image40.png"/><Relationship Id="rId17" Type="http://schemas.openxmlformats.org/officeDocument/2006/relationships/image" Target="../media/image43.png"/><Relationship Id="rId2" Type="http://schemas.openxmlformats.org/officeDocument/2006/relationships/notesSlide" Target="../notesSlides/notesSlide22.xml"/><Relationship Id="rId16" Type="http://schemas.openxmlformats.org/officeDocument/2006/relationships/hyperlink" Target="http://www.epa.gov/greenpower/" TargetMode="External"/><Relationship Id="rId20"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http://www.energystar.gov/index.cfm?c=home.index" TargetMode="External"/><Relationship Id="rId5" Type="http://schemas.openxmlformats.org/officeDocument/2006/relationships/image" Target="../media/image34.png"/><Relationship Id="rId15" Type="http://schemas.openxmlformats.org/officeDocument/2006/relationships/image" Target="../media/image42.png"/><Relationship Id="rId10" Type="http://schemas.openxmlformats.org/officeDocument/2006/relationships/image" Target="../media/image39.png"/><Relationship Id="rId19" Type="http://schemas.openxmlformats.org/officeDocument/2006/relationships/image" Target="../media/image45.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hyperlink" Target="http://www.epa.gov/chp/" TargetMode="External"/><Relationship Id="rId22"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0.gif"/></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2667000"/>
            <a:ext cx="8229600" cy="457200"/>
          </a:xfrm>
        </p:spPr>
        <p:txBody>
          <a:bodyPr/>
          <a:lstStyle/>
          <a:p>
            <a:r>
              <a:rPr lang="en-US" sz="2400" b="1" smtClean="0"/>
              <a:t/>
            </a:r>
            <a:br>
              <a:rPr lang="en-US" sz="2400" b="1" smtClean="0"/>
            </a:br>
            <a:endParaRPr lang="en-US" sz="2400" b="1" i="1" smtClean="0"/>
          </a:p>
        </p:txBody>
      </p:sp>
      <p:sp>
        <p:nvSpPr>
          <p:cNvPr id="5123" name="Rectangle 3"/>
          <p:cNvSpPr>
            <a:spLocks noGrp="1" noChangeArrowheads="1"/>
          </p:cNvSpPr>
          <p:nvPr>
            <p:ph type="subTitle" idx="1"/>
          </p:nvPr>
        </p:nvSpPr>
        <p:spPr>
          <a:xfrm>
            <a:off x="3429000" y="3657600"/>
            <a:ext cx="5334000" cy="457200"/>
          </a:xfrm>
        </p:spPr>
        <p:txBody>
          <a:bodyPr/>
          <a:lstStyle/>
          <a:p>
            <a:pPr eaLnBrk="1" hangingPunct="1">
              <a:lnSpc>
                <a:spcPct val="80000"/>
              </a:lnSpc>
            </a:pPr>
            <a:r>
              <a:rPr lang="en-US" sz="1400" dirty="0" smtClean="0"/>
              <a:t>Presentation for Dr. Kim Cobb</a:t>
            </a:r>
          </a:p>
          <a:p>
            <a:pPr eaLnBrk="1" hangingPunct="1">
              <a:lnSpc>
                <a:spcPct val="80000"/>
              </a:lnSpc>
            </a:pPr>
            <a:r>
              <a:rPr lang="en-US" sz="1400" i="1" dirty="0" smtClean="0"/>
              <a:t>Georgia Institute of Technology</a:t>
            </a:r>
          </a:p>
          <a:p>
            <a:pPr eaLnBrk="1" hangingPunct="1">
              <a:lnSpc>
                <a:spcPct val="80000"/>
              </a:lnSpc>
            </a:pPr>
            <a:r>
              <a:rPr lang="en-US" sz="1400" i="1" dirty="0" smtClean="0"/>
              <a:t>February 20, 2013</a:t>
            </a:r>
            <a:endParaRPr lang="en-US" sz="1400" i="1" dirty="0" smtClean="0"/>
          </a:p>
        </p:txBody>
      </p:sp>
      <p:pic>
        <p:nvPicPr>
          <p:cNvPr id="5124" name="Picture 3"/>
          <p:cNvPicPr>
            <a:picLocks noChangeAspect="1" noChangeArrowheads="1"/>
          </p:cNvPicPr>
          <p:nvPr/>
        </p:nvPicPr>
        <p:blipFill>
          <a:blip r:embed="rId3" cstate="print"/>
          <a:srcRect/>
          <a:stretch>
            <a:fillRect/>
          </a:stretch>
        </p:blipFill>
        <p:spPr bwMode="auto">
          <a:xfrm>
            <a:off x="1447800" y="3733800"/>
            <a:ext cx="1981200" cy="2478088"/>
          </a:xfrm>
          <a:prstGeom prst="rect">
            <a:avLst/>
          </a:prstGeom>
          <a:noFill/>
          <a:ln w="9525">
            <a:noFill/>
            <a:miter lim="800000"/>
            <a:headEnd/>
            <a:tailEnd/>
          </a:ln>
        </p:spPr>
      </p:pic>
      <p:sp>
        <p:nvSpPr>
          <p:cNvPr id="5125" name="TextBox 5"/>
          <p:cNvSpPr txBox="1">
            <a:spLocks noChangeArrowheads="1"/>
          </p:cNvSpPr>
          <p:nvPr/>
        </p:nvSpPr>
        <p:spPr bwMode="auto">
          <a:xfrm>
            <a:off x="533400" y="2590800"/>
            <a:ext cx="8153400" cy="769441"/>
          </a:xfrm>
          <a:prstGeom prst="rect">
            <a:avLst/>
          </a:prstGeom>
          <a:noFill/>
          <a:ln w="9525">
            <a:noFill/>
            <a:miter lim="800000"/>
            <a:headEnd/>
            <a:tailEnd/>
          </a:ln>
        </p:spPr>
        <p:txBody>
          <a:bodyPr wrap="square">
            <a:spAutoFit/>
          </a:bodyPr>
          <a:lstStyle/>
          <a:p>
            <a:pPr algn="ctr"/>
            <a:r>
              <a:rPr lang="en-US" sz="2400" b="1" dirty="0" smtClean="0">
                <a:solidFill>
                  <a:schemeClr val="bg1"/>
                </a:solidFill>
              </a:rPr>
              <a:t>Climate, Energy, </a:t>
            </a:r>
            <a:r>
              <a:rPr lang="en-US" sz="2400" b="1" dirty="0">
                <a:solidFill>
                  <a:schemeClr val="bg1"/>
                </a:solidFill>
              </a:rPr>
              <a:t>and </a:t>
            </a:r>
            <a:r>
              <a:rPr lang="en-US" sz="2400" b="1" dirty="0" smtClean="0">
                <a:solidFill>
                  <a:schemeClr val="bg1"/>
                </a:solidFill>
              </a:rPr>
              <a:t>the Southeast</a:t>
            </a:r>
            <a:br>
              <a:rPr lang="en-US" sz="2400" b="1" dirty="0" smtClean="0">
                <a:solidFill>
                  <a:schemeClr val="bg1"/>
                </a:solidFill>
              </a:rPr>
            </a:br>
            <a:r>
              <a:rPr lang="en-US" sz="2000" b="1" i="1" dirty="0" smtClean="0">
                <a:solidFill>
                  <a:schemeClr val="bg1"/>
                </a:solidFill>
              </a:rPr>
              <a:t>An EPA Perspective</a:t>
            </a:r>
            <a:endParaRPr lang="en-US" sz="2000" b="1" i="1" dirty="0">
              <a:solidFill>
                <a:schemeClr val="bg1"/>
              </a:solidFill>
            </a:endParaRPr>
          </a:p>
        </p:txBody>
      </p:sp>
      <p:sp>
        <p:nvSpPr>
          <p:cNvPr id="6" name="Rectangle 3"/>
          <p:cNvSpPr txBox="1">
            <a:spLocks noChangeArrowheads="1"/>
          </p:cNvSpPr>
          <p:nvPr/>
        </p:nvSpPr>
        <p:spPr bwMode="gray">
          <a:xfrm>
            <a:off x="4191000" y="5486400"/>
            <a:ext cx="5334000" cy="457200"/>
          </a:xfrm>
          <a:prstGeom prst="rect">
            <a:avLst/>
          </a:prstGeom>
          <a:noFill/>
          <a:ln w="9525">
            <a:noFill/>
            <a:miter lim="800000"/>
            <a:headEnd/>
            <a:tailEnd/>
          </a:ln>
        </p:spPr>
        <p:txBody>
          <a:bodyPr/>
          <a:lstStyle/>
          <a:p>
            <a:pPr>
              <a:lnSpc>
                <a:spcPct val="80000"/>
              </a:lnSpc>
              <a:spcBef>
                <a:spcPct val="20000"/>
              </a:spcBef>
              <a:buFont typeface="Wingdings" pitchFamily="2" charset="2"/>
              <a:buNone/>
              <a:defRPr/>
            </a:pPr>
            <a:r>
              <a:rPr lang="en-US" sz="1200" kern="0" dirty="0" smtClean="0">
                <a:solidFill>
                  <a:srgbClr val="000000"/>
                </a:solidFill>
                <a:latin typeface="+mn-lt"/>
                <a:cs typeface="+mn-cs"/>
              </a:rPr>
              <a:t>Dr. Ken Mitchell and </a:t>
            </a:r>
            <a:r>
              <a:rPr lang="en-US" sz="1200" kern="0" dirty="0" smtClean="0">
                <a:solidFill>
                  <a:srgbClr val="000000"/>
                </a:solidFill>
                <a:latin typeface="+mn-lt"/>
              </a:rPr>
              <a:t>Bryan Myers</a:t>
            </a:r>
            <a:endParaRPr lang="en-US" sz="1200" kern="0" dirty="0" smtClean="0">
              <a:solidFill>
                <a:srgbClr val="000000"/>
              </a:solidFill>
              <a:latin typeface="+mn-lt"/>
              <a:cs typeface="+mn-cs"/>
            </a:endParaRPr>
          </a:p>
          <a:p>
            <a:pPr>
              <a:lnSpc>
                <a:spcPct val="80000"/>
              </a:lnSpc>
              <a:spcBef>
                <a:spcPct val="20000"/>
              </a:spcBef>
              <a:buFont typeface="Wingdings" pitchFamily="2" charset="2"/>
              <a:buNone/>
              <a:defRPr/>
            </a:pPr>
            <a:r>
              <a:rPr lang="en-US" sz="1200" kern="0" dirty="0" smtClean="0">
                <a:solidFill>
                  <a:srgbClr val="000000"/>
                </a:solidFill>
                <a:latin typeface="+mn-lt"/>
              </a:rPr>
              <a:t>U.S. Environmental Protection Agency</a:t>
            </a:r>
          </a:p>
          <a:p>
            <a:pPr>
              <a:lnSpc>
                <a:spcPct val="80000"/>
              </a:lnSpc>
              <a:spcBef>
                <a:spcPct val="20000"/>
              </a:spcBef>
              <a:buFont typeface="Wingdings" pitchFamily="2" charset="2"/>
              <a:buNone/>
              <a:defRPr/>
            </a:pPr>
            <a:r>
              <a:rPr lang="en-US" sz="1200" kern="0" dirty="0" smtClean="0">
                <a:solidFill>
                  <a:srgbClr val="000000"/>
                </a:solidFill>
                <a:latin typeface="+mn-lt"/>
                <a:cs typeface="+mn-cs"/>
              </a:rPr>
              <a:t>Atlanta, GA</a:t>
            </a:r>
            <a:endParaRPr lang="en-US" sz="1200" kern="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sz="2800" b="1" dirty="0" smtClean="0"/>
              <a:t>EPA Activities That Affect Energy</a:t>
            </a:r>
          </a:p>
        </p:txBody>
      </p:sp>
      <p:sp>
        <p:nvSpPr>
          <p:cNvPr id="11267" name="Rectangle 3"/>
          <p:cNvSpPr>
            <a:spLocks noGrp="1" noChangeArrowheads="1"/>
          </p:cNvSpPr>
          <p:nvPr>
            <p:ph idx="1"/>
          </p:nvPr>
        </p:nvSpPr>
        <p:spPr>
          <a:xfrm>
            <a:off x="457200" y="1447800"/>
            <a:ext cx="8153400" cy="5178425"/>
          </a:xfrm>
        </p:spPr>
        <p:txBody>
          <a:bodyPr>
            <a:normAutofit/>
          </a:bodyPr>
          <a:lstStyle/>
          <a:p>
            <a:pPr eaLnBrk="1" hangingPunct="1">
              <a:lnSpc>
                <a:spcPct val="80000"/>
              </a:lnSpc>
            </a:pPr>
            <a:r>
              <a:rPr lang="en-US" sz="2000" b="1" dirty="0" smtClean="0">
                <a:latin typeface="Arial" pitchFamily="34" charset="0"/>
                <a:cs typeface="Arial" pitchFamily="34" charset="0"/>
              </a:rPr>
              <a:t>EPA Priorities</a:t>
            </a:r>
          </a:p>
          <a:p>
            <a:pPr lvl="1" eaLnBrk="1" hangingPunct="1">
              <a:spcBef>
                <a:spcPts val="0"/>
              </a:spcBef>
            </a:pPr>
            <a:r>
              <a:rPr lang="en-US" sz="1400" dirty="0" smtClean="0">
                <a:latin typeface="Arial" pitchFamily="34" charset="0"/>
                <a:cs typeface="Arial" pitchFamily="34" charset="0"/>
              </a:rPr>
              <a:t>Improving air quality, protecting America’s waters, and taking action on climate change are top priorities for Administrator Jackson</a:t>
            </a:r>
          </a:p>
          <a:p>
            <a:pPr lvl="1" eaLnBrk="1" hangingPunct="1">
              <a:spcBef>
                <a:spcPts val="0"/>
              </a:spcBef>
            </a:pPr>
            <a:r>
              <a:rPr lang="en-US" sz="1400" dirty="0" smtClean="0">
                <a:latin typeface="Arial" pitchFamily="34" charset="0"/>
                <a:cs typeface="Arial" pitchFamily="34" charset="0"/>
              </a:rPr>
              <a:t>Values:  transparency, sound science, rule of law</a:t>
            </a:r>
          </a:p>
          <a:p>
            <a:pPr lvl="1" eaLnBrk="1" hangingPunct="1">
              <a:lnSpc>
                <a:spcPct val="80000"/>
              </a:lnSpc>
            </a:pPr>
            <a:endParaRPr lang="en-US" sz="1600" dirty="0" smtClean="0">
              <a:latin typeface="Arial" pitchFamily="34" charset="0"/>
              <a:cs typeface="Arial" pitchFamily="34" charset="0"/>
            </a:endParaRPr>
          </a:p>
          <a:p>
            <a:pPr eaLnBrk="1" hangingPunct="1">
              <a:lnSpc>
                <a:spcPct val="80000"/>
              </a:lnSpc>
            </a:pPr>
            <a:r>
              <a:rPr lang="en-US" sz="2000" b="1" dirty="0" smtClean="0">
                <a:latin typeface="Arial" pitchFamily="34" charset="0"/>
                <a:cs typeface="Arial" pitchFamily="34" charset="0"/>
              </a:rPr>
              <a:t>Some Key actions </a:t>
            </a:r>
          </a:p>
          <a:p>
            <a:pPr lvl="1" eaLnBrk="1" hangingPunct="1">
              <a:lnSpc>
                <a:spcPct val="80000"/>
              </a:lnSpc>
            </a:pPr>
            <a:r>
              <a:rPr lang="en-US" sz="1400" dirty="0" smtClean="0">
                <a:latin typeface="Arial" pitchFamily="34" charset="0"/>
                <a:cs typeface="Arial" pitchFamily="34" charset="0"/>
              </a:rPr>
              <a:t>Regulatory</a:t>
            </a:r>
          </a:p>
          <a:p>
            <a:pPr lvl="2" eaLnBrk="1" hangingPunct="1">
              <a:lnSpc>
                <a:spcPct val="80000"/>
              </a:lnSpc>
            </a:pPr>
            <a:r>
              <a:rPr lang="en-US" sz="1200" dirty="0" smtClean="0">
                <a:latin typeface="Arial" pitchFamily="34" charset="0"/>
                <a:cs typeface="Arial" pitchFamily="34" charset="0"/>
              </a:rPr>
              <a:t>Endangerment Finding</a:t>
            </a:r>
          </a:p>
          <a:p>
            <a:pPr lvl="2">
              <a:lnSpc>
                <a:spcPct val="80000"/>
              </a:lnSpc>
            </a:pPr>
            <a:r>
              <a:rPr lang="en-US" sz="1200" dirty="0" smtClean="0">
                <a:latin typeface="Arial" pitchFamily="34" charset="0"/>
                <a:cs typeface="Arial" pitchFamily="34" charset="0"/>
              </a:rPr>
              <a:t>Tailoring </a:t>
            </a:r>
            <a:r>
              <a:rPr lang="en-US" sz="1200" dirty="0" smtClean="0">
                <a:latin typeface="Arial" pitchFamily="34" charset="0"/>
                <a:cs typeface="Arial" pitchFamily="34" charset="0"/>
              </a:rPr>
              <a:t>Rule</a:t>
            </a:r>
          </a:p>
          <a:p>
            <a:pPr lvl="2">
              <a:lnSpc>
                <a:spcPct val="80000"/>
              </a:lnSpc>
            </a:pPr>
            <a:r>
              <a:rPr lang="en-US" sz="1200" dirty="0" smtClean="0">
                <a:latin typeface="Arial" pitchFamily="34" charset="0"/>
                <a:cs typeface="Arial" pitchFamily="34" charset="0"/>
              </a:rPr>
              <a:t>NSPS for new electricity </a:t>
            </a:r>
            <a:br>
              <a:rPr lang="en-US" sz="1200" dirty="0" smtClean="0">
                <a:latin typeface="Arial" pitchFamily="34" charset="0"/>
                <a:cs typeface="Arial" pitchFamily="34" charset="0"/>
              </a:rPr>
            </a:br>
            <a:r>
              <a:rPr lang="en-US" sz="1200" dirty="0" smtClean="0">
                <a:latin typeface="Arial" pitchFamily="34" charset="0"/>
                <a:cs typeface="Arial" pitchFamily="34" charset="0"/>
              </a:rPr>
              <a:t>generation facilities</a:t>
            </a:r>
          </a:p>
          <a:p>
            <a:pPr lvl="2" eaLnBrk="1" hangingPunct="1">
              <a:lnSpc>
                <a:spcPct val="80000"/>
              </a:lnSpc>
            </a:pPr>
            <a:r>
              <a:rPr lang="en-US" sz="1200" dirty="0" smtClean="0">
                <a:latin typeface="Arial" pitchFamily="34" charset="0"/>
                <a:cs typeface="Arial" pitchFamily="34" charset="0"/>
              </a:rPr>
              <a:t>PM </a:t>
            </a:r>
            <a:r>
              <a:rPr lang="en-US" sz="1200" dirty="0" smtClean="0">
                <a:latin typeface="Arial" pitchFamily="34" charset="0"/>
                <a:cs typeface="Arial" pitchFamily="34" charset="0"/>
              </a:rPr>
              <a:t>and Ozone Standards</a:t>
            </a:r>
          </a:p>
          <a:p>
            <a:pPr lvl="2" eaLnBrk="1" hangingPunct="1">
              <a:lnSpc>
                <a:spcPct val="80000"/>
              </a:lnSpc>
            </a:pPr>
            <a:r>
              <a:rPr lang="en-US" sz="1200" dirty="0" smtClean="0">
                <a:latin typeface="Arial" pitchFamily="34" charset="0"/>
                <a:cs typeface="Arial" pitchFamily="34" charset="0"/>
              </a:rPr>
              <a:t>Regional Haze</a:t>
            </a:r>
          </a:p>
          <a:p>
            <a:pPr lvl="2" eaLnBrk="1" hangingPunct="1">
              <a:lnSpc>
                <a:spcPct val="80000"/>
              </a:lnSpc>
            </a:pPr>
            <a:r>
              <a:rPr lang="en-US" sz="1200" dirty="0" smtClean="0">
                <a:latin typeface="Arial" pitchFamily="34" charset="0"/>
                <a:cs typeface="Arial" pitchFamily="34" charset="0"/>
              </a:rPr>
              <a:t>Mobile </a:t>
            </a:r>
            <a:r>
              <a:rPr lang="en-US" sz="1200" dirty="0" smtClean="0">
                <a:latin typeface="Arial" pitchFamily="34" charset="0"/>
                <a:cs typeface="Arial" pitchFamily="34" charset="0"/>
              </a:rPr>
              <a:t>Source Emission and </a:t>
            </a:r>
            <a:br>
              <a:rPr lang="en-US" sz="1200" dirty="0" smtClean="0">
                <a:latin typeface="Arial" pitchFamily="34" charset="0"/>
                <a:cs typeface="Arial" pitchFamily="34" charset="0"/>
              </a:rPr>
            </a:br>
            <a:r>
              <a:rPr lang="en-US" sz="1200" dirty="0" smtClean="0">
                <a:latin typeface="Arial" pitchFamily="34" charset="0"/>
                <a:cs typeface="Arial" pitchFamily="34" charset="0"/>
              </a:rPr>
              <a:t>CAFE Standards</a:t>
            </a:r>
          </a:p>
          <a:p>
            <a:pPr lvl="2">
              <a:lnSpc>
                <a:spcPct val="80000"/>
              </a:lnSpc>
            </a:pPr>
            <a:r>
              <a:rPr lang="en-US" sz="1200" dirty="0" smtClean="0">
                <a:latin typeface="Arial" pitchFamily="34" charset="0"/>
                <a:cs typeface="Arial" pitchFamily="34" charset="0"/>
              </a:rPr>
              <a:t>Renewable </a:t>
            </a:r>
            <a:r>
              <a:rPr lang="en-US" sz="1200" dirty="0">
                <a:latin typeface="Arial" pitchFamily="34" charset="0"/>
                <a:cs typeface="Arial" pitchFamily="34" charset="0"/>
              </a:rPr>
              <a:t>Fuels </a:t>
            </a:r>
            <a:r>
              <a:rPr lang="en-US" sz="1200" dirty="0" smtClean="0">
                <a:latin typeface="Arial" pitchFamily="34" charset="0"/>
                <a:cs typeface="Arial" pitchFamily="34" charset="0"/>
              </a:rPr>
              <a:t>Standard</a:t>
            </a:r>
          </a:p>
          <a:p>
            <a:pPr lvl="2">
              <a:lnSpc>
                <a:spcPct val="80000"/>
              </a:lnSpc>
            </a:pPr>
            <a:r>
              <a:rPr lang="en-US" sz="1200" dirty="0">
                <a:latin typeface="Arial" pitchFamily="34" charset="0"/>
                <a:cs typeface="Arial" pitchFamily="34" charset="0"/>
              </a:rPr>
              <a:t>Carbon Capture &amp; </a:t>
            </a:r>
            <a:r>
              <a:rPr lang="en-US" sz="1200" dirty="0" smtClean="0">
                <a:latin typeface="Arial" pitchFamily="34" charset="0"/>
                <a:cs typeface="Arial" pitchFamily="34" charset="0"/>
              </a:rPr>
              <a:t>Sequestration </a:t>
            </a:r>
          </a:p>
          <a:p>
            <a:pPr lvl="2" eaLnBrk="1" hangingPunct="1">
              <a:lnSpc>
                <a:spcPct val="80000"/>
              </a:lnSpc>
            </a:pPr>
            <a:r>
              <a:rPr lang="en-US" sz="1200" dirty="0" smtClean="0">
                <a:latin typeface="Arial" pitchFamily="34" charset="0"/>
                <a:cs typeface="Arial" pitchFamily="34" charset="0"/>
              </a:rPr>
              <a:t>GHG Emissions Reporting</a:t>
            </a:r>
            <a:br>
              <a:rPr lang="en-US" sz="1200" dirty="0" smtClean="0">
                <a:latin typeface="Arial" pitchFamily="34" charset="0"/>
                <a:cs typeface="Arial" pitchFamily="34" charset="0"/>
              </a:rPr>
            </a:br>
            <a:endParaRPr lang="en-US" sz="1200" dirty="0" smtClean="0">
              <a:latin typeface="Arial" pitchFamily="34" charset="0"/>
              <a:cs typeface="Arial" pitchFamily="34" charset="0"/>
            </a:endParaRPr>
          </a:p>
          <a:p>
            <a:pPr lvl="1" eaLnBrk="1" hangingPunct="1">
              <a:lnSpc>
                <a:spcPct val="80000"/>
              </a:lnSpc>
            </a:pPr>
            <a:r>
              <a:rPr lang="en-US" sz="1400" dirty="0" smtClean="0">
                <a:latin typeface="Arial" pitchFamily="34" charset="0"/>
                <a:cs typeface="Arial" pitchFamily="34" charset="0"/>
              </a:rPr>
              <a:t>Other Efforts</a:t>
            </a:r>
          </a:p>
          <a:p>
            <a:pPr lvl="2" eaLnBrk="1" hangingPunct="1">
              <a:lnSpc>
                <a:spcPct val="80000"/>
              </a:lnSpc>
            </a:pPr>
            <a:r>
              <a:rPr lang="en-US" sz="1200" dirty="0" smtClean="0">
                <a:latin typeface="Arial" pitchFamily="34" charset="0"/>
                <a:cs typeface="Arial" pitchFamily="34" charset="0"/>
              </a:rPr>
              <a:t>Energy Efficiency</a:t>
            </a:r>
          </a:p>
          <a:p>
            <a:pPr lvl="2" eaLnBrk="1" hangingPunct="1">
              <a:lnSpc>
                <a:spcPct val="80000"/>
              </a:lnSpc>
            </a:pPr>
            <a:r>
              <a:rPr lang="en-US" sz="1200" dirty="0" smtClean="0">
                <a:latin typeface="Arial" pitchFamily="34" charset="0"/>
                <a:cs typeface="Arial" pitchFamily="34" charset="0"/>
              </a:rPr>
              <a:t>Renewable Energy</a:t>
            </a:r>
          </a:p>
          <a:p>
            <a:pPr lvl="2" eaLnBrk="1" hangingPunct="1">
              <a:lnSpc>
                <a:spcPct val="80000"/>
              </a:lnSpc>
            </a:pPr>
            <a:r>
              <a:rPr lang="en-US" sz="1200" dirty="0" smtClean="0">
                <a:latin typeface="Arial" pitchFamily="34" charset="0"/>
                <a:cs typeface="Arial" pitchFamily="34" charset="0"/>
              </a:rPr>
              <a:t>Voluntary Initiatives</a:t>
            </a:r>
          </a:p>
          <a:p>
            <a:pPr eaLnBrk="1" hangingPunct="1">
              <a:lnSpc>
                <a:spcPct val="80000"/>
              </a:lnSpc>
            </a:pPr>
            <a:endParaRPr lang="en-US" sz="1600" dirty="0" smtClean="0">
              <a:solidFill>
                <a:srgbClr val="C00000"/>
              </a:solidFill>
              <a:latin typeface="Arial" pitchFamily="34" charset="0"/>
              <a:cs typeface="Arial" pitchFamily="34" charset="0"/>
            </a:endParaRPr>
          </a:p>
          <a:p>
            <a:pPr eaLnBrk="1" hangingPunct="1">
              <a:lnSpc>
                <a:spcPct val="80000"/>
              </a:lnSpc>
            </a:pPr>
            <a:endParaRPr lang="en-US" sz="1600" b="1" dirty="0" smtClean="0">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pPr>
              <a:defRPr/>
            </a:pPr>
            <a:r>
              <a:rPr lang="en-US" dirty="0" smtClean="0"/>
              <a:t>5</a:t>
            </a:r>
            <a:endParaRPr lang="en-US" dirty="0"/>
          </a:p>
        </p:txBody>
      </p:sp>
      <p:pic>
        <p:nvPicPr>
          <p:cNvPr id="13" name="Picture 12" descr="imagesCA1UDW74.jpg"/>
          <p:cNvPicPr>
            <a:picLocks noChangeAspect="1"/>
          </p:cNvPicPr>
          <p:nvPr/>
        </p:nvPicPr>
        <p:blipFill>
          <a:blip r:embed="rId3" cstate="print"/>
          <a:stretch>
            <a:fillRect/>
          </a:stretch>
        </p:blipFill>
        <p:spPr>
          <a:xfrm>
            <a:off x="5105400" y="2971800"/>
            <a:ext cx="2935068" cy="2209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dirty="0" smtClean="0"/>
              <a:t>EPA’s Endangerment Finding</a:t>
            </a:r>
          </a:p>
        </p:txBody>
      </p:sp>
      <p:sp>
        <p:nvSpPr>
          <p:cNvPr id="12291" name="Rectangle 3"/>
          <p:cNvSpPr>
            <a:spLocks noGrp="1" noChangeArrowheads="1"/>
          </p:cNvSpPr>
          <p:nvPr>
            <p:ph idx="1"/>
          </p:nvPr>
        </p:nvSpPr>
        <p:spPr>
          <a:xfrm>
            <a:off x="381000" y="1524000"/>
            <a:ext cx="4648200" cy="4953000"/>
          </a:xfrm>
        </p:spPr>
        <p:txBody>
          <a:bodyPr>
            <a:normAutofit/>
          </a:bodyPr>
          <a:lstStyle/>
          <a:p>
            <a:pPr eaLnBrk="1" hangingPunct="1">
              <a:lnSpc>
                <a:spcPct val="80000"/>
              </a:lnSpc>
            </a:pPr>
            <a:r>
              <a:rPr lang="en-US" sz="2000" b="1" dirty="0" smtClean="0">
                <a:latin typeface="Arial" pitchFamily="34" charset="0"/>
                <a:cs typeface="Arial" pitchFamily="34" charset="0"/>
              </a:rPr>
              <a:t>Endangerment Finding: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1800" dirty="0" smtClean="0">
                <a:latin typeface="Arial" pitchFamily="34" charset="0"/>
                <a:cs typeface="Arial" pitchFamily="34" charset="0"/>
              </a:rPr>
              <a:t>Current and projected concentrations of the six key well-mixed GHGs in the atmosphere threaten the public health and welfare of current and future generations.</a:t>
            </a:r>
          </a:p>
          <a:p>
            <a:pPr eaLnBrk="1" hangingPunct="1">
              <a:lnSpc>
                <a:spcPct val="80000"/>
              </a:lnSpc>
              <a:buFont typeface="Wingdings" pitchFamily="2" charset="2"/>
              <a:buNone/>
            </a:pPr>
            <a:r>
              <a:rPr lang="en-US" sz="2000" dirty="0" smtClean="0">
                <a:latin typeface="Arial" pitchFamily="34" charset="0"/>
                <a:cs typeface="Arial" pitchFamily="34" charset="0"/>
              </a:rPr>
              <a:t> </a:t>
            </a:r>
          </a:p>
          <a:p>
            <a:pPr eaLnBrk="1" hangingPunct="1">
              <a:lnSpc>
                <a:spcPct val="80000"/>
              </a:lnSpc>
            </a:pPr>
            <a:r>
              <a:rPr lang="en-US" sz="2000" b="1" dirty="0" smtClean="0">
                <a:latin typeface="Arial" pitchFamily="34" charset="0"/>
                <a:cs typeface="Arial" pitchFamily="34" charset="0"/>
              </a:rPr>
              <a:t>Cause or Contribute Finding: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1800" dirty="0" smtClean="0">
                <a:latin typeface="Arial" pitchFamily="34" charset="0"/>
                <a:cs typeface="Arial" pitchFamily="34" charset="0"/>
              </a:rPr>
              <a:t>The combined emissions of these well-mixed GHGs from new motor vehicles and new motor vehicle engines contribute to the greenhouse gas pollution which threatens public health and welfare.</a:t>
            </a:r>
          </a:p>
          <a:p>
            <a:pPr eaLnBrk="1" hangingPunct="1">
              <a:lnSpc>
                <a:spcPct val="80000"/>
              </a:lnSpc>
            </a:pPr>
            <a:endParaRPr lang="en-US" sz="2000" dirty="0" smtClean="0">
              <a:latin typeface="Arial" pitchFamily="34" charset="0"/>
              <a:cs typeface="Arial" pitchFamily="34" charset="0"/>
            </a:endParaRPr>
          </a:p>
          <a:p>
            <a:pPr eaLnBrk="1" hangingPunct="1">
              <a:lnSpc>
                <a:spcPct val="80000"/>
              </a:lnSpc>
            </a:pPr>
            <a:r>
              <a:rPr lang="en-US" sz="2000" b="1" dirty="0" smtClean="0">
                <a:latin typeface="Arial" pitchFamily="34" charset="0"/>
                <a:cs typeface="Arial" pitchFamily="34" charset="0"/>
              </a:rPr>
              <a:t>Final Rule</a:t>
            </a:r>
            <a:r>
              <a:rPr lang="en-US" sz="2000" dirty="0" smtClean="0">
                <a:latin typeface="Arial" pitchFamily="34" charset="0"/>
                <a:cs typeface="Arial" pitchFamily="34" charset="0"/>
              </a:rPr>
              <a:t> published in Federal Register December 15, 2009</a:t>
            </a:r>
          </a:p>
        </p:txBody>
      </p:sp>
      <p:sp>
        <p:nvSpPr>
          <p:cNvPr id="12292" name="Text Box 4"/>
          <p:cNvSpPr txBox="1">
            <a:spLocks noChangeArrowheads="1"/>
          </p:cNvSpPr>
          <p:nvPr/>
        </p:nvSpPr>
        <p:spPr bwMode="auto">
          <a:xfrm>
            <a:off x="5181600" y="3962400"/>
            <a:ext cx="3505200" cy="1815882"/>
          </a:xfrm>
          <a:prstGeom prst="rect">
            <a:avLst/>
          </a:prstGeom>
          <a:solidFill>
            <a:schemeClr val="tx1"/>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a:solidFill>
                  <a:srgbClr val="FFFF00"/>
                </a:solidFill>
              </a:rPr>
              <a:t>Greenhouse Gases (GHGs)</a:t>
            </a:r>
          </a:p>
          <a:p>
            <a:pPr algn="ctr" eaLnBrk="1" hangingPunct="1"/>
            <a:endParaRPr lang="en-US" sz="1400" b="1" dirty="0">
              <a:solidFill>
                <a:schemeClr val="bg1"/>
              </a:solidFill>
            </a:endParaRPr>
          </a:p>
          <a:p>
            <a:pPr algn="ctr" eaLnBrk="1" hangingPunct="1">
              <a:buFontTx/>
              <a:buChar char="•"/>
            </a:pPr>
            <a:r>
              <a:rPr lang="en-US" sz="1400" dirty="0">
                <a:solidFill>
                  <a:schemeClr val="bg1"/>
                </a:solidFill>
              </a:rPr>
              <a:t> Carbon Dioxide (CO</a:t>
            </a:r>
            <a:r>
              <a:rPr lang="en-US" sz="1400" baseline="-25000" dirty="0">
                <a:solidFill>
                  <a:schemeClr val="bg1"/>
                </a:solidFill>
              </a:rPr>
              <a:t>2</a:t>
            </a:r>
            <a:r>
              <a:rPr lang="en-US" sz="1400" dirty="0" smtClean="0">
                <a:solidFill>
                  <a:schemeClr val="bg1"/>
                </a:solidFill>
              </a:rPr>
              <a:t>) </a:t>
            </a:r>
            <a:endParaRPr lang="en-US" sz="1400" dirty="0">
              <a:solidFill>
                <a:schemeClr val="bg1"/>
              </a:solidFill>
            </a:endParaRPr>
          </a:p>
          <a:p>
            <a:pPr algn="ctr" eaLnBrk="1" hangingPunct="1">
              <a:buFontTx/>
              <a:buChar char="•"/>
            </a:pPr>
            <a:r>
              <a:rPr lang="en-US" sz="1400" dirty="0">
                <a:solidFill>
                  <a:schemeClr val="bg1"/>
                </a:solidFill>
              </a:rPr>
              <a:t> Methane (CH</a:t>
            </a:r>
            <a:r>
              <a:rPr lang="en-US" sz="1400" baseline="-25000" dirty="0">
                <a:solidFill>
                  <a:schemeClr val="bg1"/>
                </a:solidFill>
              </a:rPr>
              <a:t>4</a:t>
            </a:r>
            <a:r>
              <a:rPr lang="en-US" sz="1400" dirty="0" smtClean="0">
                <a:solidFill>
                  <a:schemeClr val="bg1"/>
                </a:solidFill>
              </a:rPr>
              <a:t>)</a:t>
            </a:r>
            <a:endParaRPr lang="en-US" sz="1400" dirty="0">
              <a:solidFill>
                <a:schemeClr val="bg1"/>
              </a:solidFill>
            </a:endParaRPr>
          </a:p>
          <a:p>
            <a:pPr algn="ctr" eaLnBrk="1" hangingPunct="1">
              <a:buFontTx/>
              <a:buChar char="•"/>
            </a:pPr>
            <a:r>
              <a:rPr lang="en-US" sz="1400" dirty="0">
                <a:solidFill>
                  <a:schemeClr val="bg1"/>
                </a:solidFill>
              </a:rPr>
              <a:t> Nitrous Oxide (N</a:t>
            </a:r>
            <a:r>
              <a:rPr lang="en-US" sz="1400" baseline="-25000" dirty="0">
                <a:solidFill>
                  <a:schemeClr val="bg1"/>
                </a:solidFill>
              </a:rPr>
              <a:t>2</a:t>
            </a:r>
            <a:r>
              <a:rPr lang="en-US" sz="1400" dirty="0">
                <a:solidFill>
                  <a:schemeClr val="bg1"/>
                </a:solidFill>
              </a:rPr>
              <a:t>O</a:t>
            </a:r>
            <a:r>
              <a:rPr lang="en-US" sz="1400" dirty="0" smtClean="0">
                <a:solidFill>
                  <a:schemeClr val="bg1"/>
                </a:solidFill>
              </a:rPr>
              <a:t>)</a:t>
            </a:r>
            <a:endParaRPr lang="en-US" sz="1400" dirty="0">
              <a:solidFill>
                <a:schemeClr val="bg1"/>
              </a:solidFill>
            </a:endParaRPr>
          </a:p>
          <a:p>
            <a:pPr algn="ctr" eaLnBrk="1" hangingPunct="1">
              <a:buFontTx/>
              <a:buChar char="•"/>
            </a:pPr>
            <a:r>
              <a:rPr lang="en-US" sz="1400" dirty="0">
                <a:solidFill>
                  <a:schemeClr val="bg1"/>
                </a:solidFill>
              </a:rPr>
              <a:t> </a:t>
            </a:r>
            <a:r>
              <a:rPr lang="en-US" sz="1400" dirty="0" err="1">
                <a:solidFill>
                  <a:schemeClr val="bg1"/>
                </a:solidFill>
              </a:rPr>
              <a:t>Hydrofluorocarbons</a:t>
            </a:r>
            <a:r>
              <a:rPr lang="en-US" sz="1400" dirty="0">
                <a:solidFill>
                  <a:schemeClr val="bg1"/>
                </a:solidFill>
              </a:rPr>
              <a:t> (HFC</a:t>
            </a:r>
            <a:r>
              <a:rPr lang="en-US" sz="1400" dirty="0" smtClean="0">
                <a:solidFill>
                  <a:schemeClr val="bg1"/>
                </a:solidFill>
              </a:rPr>
              <a:t>)</a:t>
            </a:r>
            <a:endParaRPr lang="en-US" sz="1400" dirty="0">
              <a:solidFill>
                <a:schemeClr val="bg1"/>
              </a:solidFill>
            </a:endParaRPr>
          </a:p>
          <a:p>
            <a:pPr algn="ctr" eaLnBrk="1" hangingPunct="1">
              <a:buFontTx/>
              <a:buChar char="•"/>
            </a:pPr>
            <a:r>
              <a:rPr lang="en-US" sz="1400" dirty="0">
                <a:solidFill>
                  <a:schemeClr val="bg1"/>
                </a:solidFill>
              </a:rPr>
              <a:t> </a:t>
            </a:r>
            <a:r>
              <a:rPr lang="en-US" sz="1400" dirty="0" err="1">
                <a:solidFill>
                  <a:schemeClr val="bg1"/>
                </a:solidFill>
              </a:rPr>
              <a:t>Perfluorocarbons</a:t>
            </a:r>
            <a:r>
              <a:rPr lang="en-US" sz="1400" dirty="0">
                <a:solidFill>
                  <a:schemeClr val="bg1"/>
                </a:solidFill>
              </a:rPr>
              <a:t> (PFC</a:t>
            </a:r>
            <a:r>
              <a:rPr lang="en-US" sz="1400" dirty="0" smtClean="0">
                <a:solidFill>
                  <a:schemeClr val="bg1"/>
                </a:solidFill>
              </a:rPr>
              <a:t>)</a:t>
            </a:r>
            <a:endParaRPr lang="en-US" sz="1400" dirty="0">
              <a:solidFill>
                <a:schemeClr val="bg1"/>
              </a:solidFill>
            </a:endParaRPr>
          </a:p>
          <a:p>
            <a:pPr algn="ctr" eaLnBrk="1" hangingPunct="1">
              <a:buFontTx/>
              <a:buChar char="•"/>
            </a:pPr>
            <a:r>
              <a:rPr lang="en-US" sz="1400" dirty="0">
                <a:solidFill>
                  <a:schemeClr val="bg1"/>
                </a:solidFill>
              </a:rPr>
              <a:t> Sulfur Hexafluoride (SF</a:t>
            </a:r>
            <a:r>
              <a:rPr lang="en-US" sz="1400" baseline="-25000" dirty="0">
                <a:solidFill>
                  <a:schemeClr val="bg1"/>
                </a:solidFill>
              </a:rPr>
              <a:t>6</a:t>
            </a:r>
            <a:r>
              <a:rPr lang="en-US" sz="1400" dirty="0">
                <a:solidFill>
                  <a:schemeClr val="bg1"/>
                </a:solidFill>
              </a:rPr>
              <a:t>)</a:t>
            </a:r>
          </a:p>
        </p:txBody>
      </p:sp>
      <p:pic>
        <p:nvPicPr>
          <p:cNvPr id="12293" name="Picture 5" descr="MPj0442392000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1600" y="1524000"/>
            <a:ext cx="3486150" cy="1981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3400" y="1447800"/>
            <a:ext cx="8229600" cy="5029200"/>
          </a:xfrm>
        </p:spPr>
        <p:txBody>
          <a:bodyPr>
            <a:normAutofit/>
          </a:bodyPr>
          <a:lstStyle/>
          <a:p>
            <a:r>
              <a:rPr lang="en-US" sz="2200" b="1" dirty="0" smtClean="0"/>
              <a:t>Purpose is to collect accurate and timely GHG data to inform future policy decisions</a:t>
            </a:r>
            <a:r>
              <a:rPr lang="en-US" sz="2400" b="1" dirty="0" smtClean="0"/>
              <a:t> </a:t>
            </a:r>
          </a:p>
          <a:p>
            <a:pPr lvl="1"/>
            <a:endParaRPr lang="en-US" sz="2000" b="1" dirty="0" smtClean="0"/>
          </a:p>
          <a:p>
            <a:r>
              <a:rPr lang="en-US" sz="2000" b="1" dirty="0" smtClean="0"/>
              <a:t>EPA issued Mandatory Reporting of Greenhouse Gases Rule </a:t>
            </a:r>
            <a:br>
              <a:rPr lang="en-US" sz="2000" b="1" dirty="0" smtClean="0"/>
            </a:br>
            <a:r>
              <a:rPr lang="en-US" sz="2000" b="1" dirty="0" smtClean="0"/>
              <a:t>(74 FR 5620) </a:t>
            </a:r>
          </a:p>
          <a:p>
            <a:pPr lvl="1"/>
            <a:r>
              <a:rPr lang="en-US" sz="1800" dirty="0" smtClean="0"/>
              <a:t>Requires reporting of GHG </a:t>
            </a:r>
            <a:br>
              <a:rPr lang="en-US" sz="1800" dirty="0" smtClean="0"/>
            </a:br>
            <a:r>
              <a:rPr lang="en-US" sz="1800" dirty="0" smtClean="0"/>
              <a:t>emission data from specific </a:t>
            </a:r>
            <a:br>
              <a:rPr lang="en-US" sz="1800" dirty="0" smtClean="0"/>
            </a:br>
            <a:r>
              <a:rPr lang="en-US" sz="1800" dirty="0" smtClean="0"/>
              <a:t>entities in the U.S.</a:t>
            </a:r>
          </a:p>
          <a:p>
            <a:pPr lvl="2"/>
            <a:r>
              <a:rPr lang="en-US" sz="1500" dirty="0" smtClean="0"/>
              <a:t>GHG suppliers</a:t>
            </a:r>
          </a:p>
          <a:p>
            <a:pPr lvl="2"/>
            <a:r>
              <a:rPr lang="en-US" sz="1500" dirty="0" smtClean="0"/>
              <a:t>Direct emitting source categories</a:t>
            </a:r>
          </a:p>
          <a:p>
            <a:pPr lvl="2"/>
            <a:r>
              <a:rPr lang="en-US" sz="1500" dirty="0" smtClean="0"/>
              <a:t>Facilities that inject CO</a:t>
            </a:r>
            <a:r>
              <a:rPr lang="en-US" sz="1500" baseline="-25000" dirty="0" smtClean="0"/>
              <a:t>2</a:t>
            </a:r>
            <a:r>
              <a:rPr lang="en-US" sz="1500" dirty="0" smtClean="0"/>
              <a:t> underground</a:t>
            </a:r>
          </a:p>
          <a:p>
            <a:pPr lvl="2"/>
            <a:endParaRPr lang="en-US" sz="1500" dirty="0" smtClean="0"/>
          </a:p>
          <a:p>
            <a:r>
              <a:rPr lang="en-US" sz="2000" b="1" dirty="0" smtClean="0"/>
              <a:t>For 2011 emissions, reports </a:t>
            </a:r>
            <a:br>
              <a:rPr lang="en-US" sz="2000" b="1" dirty="0" smtClean="0"/>
            </a:br>
            <a:r>
              <a:rPr lang="en-US" sz="2000" b="1" dirty="0" smtClean="0"/>
              <a:t>were due to EPA March 31, 2012</a:t>
            </a:r>
          </a:p>
          <a:p>
            <a:pPr lvl="1">
              <a:lnSpc>
                <a:spcPct val="90000"/>
              </a:lnSpc>
              <a:spcAft>
                <a:spcPts val="600"/>
              </a:spcAft>
            </a:pPr>
            <a:endParaRPr lang="en-US" sz="1800" dirty="0" smtClean="0"/>
          </a:p>
          <a:p>
            <a:pPr lvl="1">
              <a:lnSpc>
                <a:spcPct val="90000"/>
              </a:lnSpc>
              <a:spcAft>
                <a:spcPts val="600"/>
              </a:spcAft>
            </a:pPr>
            <a:endParaRPr lang="en-US" sz="1800" dirty="0" smtClean="0"/>
          </a:p>
          <a:p>
            <a:pPr lvl="1">
              <a:lnSpc>
                <a:spcPct val="90000"/>
              </a:lnSpc>
              <a:spcAft>
                <a:spcPts val="600"/>
              </a:spcAft>
            </a:pPr>
            <a:endParaRPr lang="en-US" sz="1800" dirty="0" smtClean="0"/>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25</a:t>
            </a:r>
          </a:p>
        </p:txBody>
      </p:sp>
      <p:sp>
        <p:nvSpPr>
          <p:cNvPr id="6" name="Rectangle 2"/>
          <p:cNvSpPr txBox="1">
            <a:spLocks noChangeArrowheads="1"/>
          </p:cNvSpPr>
          <p:nvPr/>
        </p:nvSpPr>
        <p:spPr bwMode="gray">
          <a:xfrm>
            <a:off x="1219200" y="228600"/>
            <a:ext cx="76962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mj-cs"/>
              </a:rPr>
              <a:t>GHG Reporting Program</a:t>
            </a:r>
          </a:p>
        </p:txBody>
      </p:sp>
      <p:sp>
        <p:nvSpPr>
          <p:cNvPr id="8" name="TextBox 7"/>
          <p:cNvSpPr txBox="1"/>
          <p:nvPr/>
        </p:nvSpPr>
        <p:spPr>
          <a:xfrm>
            <a:off x="5486400" y="3124200"/>
            <a:ext cx="3200399" cy="3293209"/>
          </a:xfrm>
          <a:prstGeom prst="rect">
            <a:avLst/>
          </a:prstGeom>
          <a:solidFill>
            <a:srgbClr val="7030A0"/>
          </a:solidFill>
          <a:ln>
            <a:solidFill>
              <a:schemeClr val="tx1"/>
            </a:solidFill>
          </a:ln>
        </p:spPr>
        <p:txBody>
          <a:bodyPr wrap="square" rtlCol="0">
            <a:spAutoFit/>
          </a:bodyPr>
          <a:lstStyle/>
          <a:p>
            <a:pPr algn="ctr"/>
            <a:endParaRPr lang="en-US" sz="1400" b="1" dirty="0" smtClean="0">
              <a:solidFill>
                <a:srgbClr val="FFFF99"/>
              </a:solidFill>
            </a:endParaRPr>
          </a:p>
          <a:p>
            <a:pPr algn="ctr"/>
            <a:r>
              <a:rPr lang="en-US" sz="1400" b="1" dirty="0" smtClean="0">
                <a:solidFill>
                  <a:srgbClr val="FFFF99"/>
                </a:solidFill>
              </a:rPr>
              <a:t>Highlights for 2011 </a:t>
            </a:r>
          </a:p>
          <a:p>
            <a:pPr algn="ctr"/>
            <a:r>
              <a:rPr lang="en-US" sz="1400" b="1" dirty="0" smtClean="0">
                <a:solidFill>
                  <a:srgbClr val="FFFF99"/>
                </a:solidFill>
              </a:rPr>
              <a:t>(Data released 2/5/13)</a:t>
            </a:r>
            <a:r>
              <a:rPr lang="en-US" sz="1200" b="1" dirty="0" smtClean="0">
                <a:solidFill>
                  <a:srgbClr val="FFFF99"/>
                </a:solidFill>
              </a:rPr>
              <a:t/>
            </a:r>
            <a:br>
              <a:rPr lang="en-US" sz="1200" b="1" dirty="0" smtClean="0">
                <a:solidFill>
                  <a:srgbClr val="FFFF99"/>
                </a:solidFill>
              </a:rPr>
            </a:br>
            <a:endParaRPr lang="en-US" sz="1200" dirty="0" smtClean="0">
              <a:solidFill>
                <a:schemeClr val="bg1"/>
              </a:solidFill>
            </a:endParaRPr>
          </a:p>
          <a:p>
            <a:pPr marL="228600" indent="-228600">
              <a:buFont typeface="Arial" pitchFamily="34" charset="0"/>
              <a:buChar char="•"/>
            </a:pPr>
            <a:r>
              <a:rPr lang="en-US" sz="1200" b="1" u="sng" dirty="0" smtClean="0">
                <a:solidFill>
                  <a:schemeClr val="bg1"/>
                </a:solidFill>
              </a:rPr>
              <a:t>Power plants</a:t>
            </a:r>
            <a:r>
              <a:rPr lang="en-US" sz="1200" b="1" dirty="0" smtClean="0">
                <a:solidFill>
                  <a:schemeClr val="bg1"/>
                </a:solidFill>
              </a:rPr>
              <a:t> </a:t>
            </a:r>
            <a:r>
              <a:rPr lang="en-US" sz="1200" dirty="0" smtClean="0">
                <a:solidFill>
                  <a:schemeClr val="bg1"/>
                </a:solidFill>
              </a:rPr>
              <a:t>are the largest stationary source emitter at 2,221 MMT CO2e (about 1/3 of total U.S. emissions)</a:t>
            </a:r>
            <a:endParaRPr lang="en-US" sz="1200" u="sng" dirty="0" smtClean="0">
              <a:solidFill>
                <a:schemeClr val="bg1"/>
              </a:solidFill>
            </a:endParaRPr>
          </a:p>
          <a:p>
            <a:pPr marL="228600" indent="-228600">
              <a:buFont typeface="Arial" pitchFamily="34" charset="0"/>
              <a:buChar char="•"/>
            </a:pPr>
            <a:endParaRPr lang="en-US" sz="1200" b="1" u="sng" dirty="0" smtClean="0">
              <a:solidFill>
                <a:schemeClr val="bg1"/>
              </a:solidFill>
            </a:endParaRPr>
          </a:p>
          <a:p>
            <a:pPr marL="228600" indent="-228600">
              <a:buFont typeface="Arial" pitchFamily="34" charset="0"/>
              <a:buChar char="•"/>
            </a:pPr>
            <a:r>
              <a:rPr lang="en-US" sz="1200" b="1" u="sng" dirty="0" smtClean="0">
                <a:solidFill>
                  <a:schemeClr val="bg1"/>
                </a:solidFill>
              </a:rPr>
              <a:t>Petroleum and natural gas systems </a:t>
            </a:r>
            <a:r>
              <a:rPr lang="en-US" sz="1200" dirty="0" smtClean="0">
                <a:solidFill>
                  <a:schemeClr val="bg1"/>
                </a:solidFill>
              </a:rPr>
              <a:t>were the second largest sector, with emissions of 225 mmtCO2e in 2011, the first year of reporting for this group </a:t>
            </a:r>
          </a:p>
          <a:p>
            <a:pPr marL="228600" indent="-228600">
              <a:buFont typeface="Arial" pitchFamily="34" charset="0"/>
              <a:buChar char="•"/>
            </a:pPr>
            <a:endParaRPr lang="en-US" sz="1200" b="1" u="sng" dirty="0" smtClean="0">
              <a:solidFill>
                <a:schemeClr val="bg1"/>
              </a:solidFill>
            </a:endParaRPr>
          </a:p>
          <a:p>
            <a:pPr marL="228600" indent="-228600">
              <a:buFont typeface="Arial" pitchFamily="34" charset="0"/>
              <a:buChar char="•"/>
            </a:pPr>
            <a:r>
              <a:rPr lang="en-US" sz="1200" b="1" u="sng" dirty="0" smtClean="0">
                <a:solidFill>
                  <a:schemeClr val="bg1"/>
                </a:solidFill>
              </a:rPr>
              <a:t>Refineries</a:t>
            </a:r>
            <a:r>
              <a:rPr lang="en-US" sz="1200" b="1" dirty="0" smtClean="0">
                <a:solidFill>
                  <a:schemeClr val="bg1"/>
                </a:solidFill>
              </a:rPr>
              <a:t> </a:t>
            </a:r>
            <a:r>
              <a:rPr lang="en-US" sz="1200" dirty="0" smtClean="0">
                <a:solidFill>
                  <a:schemeClr val="bg1"/>
                </a:solidFill>
              </a:rPr>
              <a:t>were the third-largest emitting source, with 182 mmtCO2e, a half of a percent increase over 2010. </a:t>
            </a:r>
            <a:br>
              <a:rPr lang="en-US" sz="1200" dirty="0" smtClean="0">
                <a:solidFill>
                  <a:schemeClr val="bg1"/>
                </a:solidFill>
              </a:rPr>
            </a:br>
            <a:endParaRPr lang="en-US" sz="1200" dirty="0">
              <a:solidFill>
                <a:schemeClr val="bg1"/>
              </a:solidFill>
            </a:endParaRPr>
          </a:p>
        </p:txBody>
      </p:sp>
      <p:sp>
        <p:nvSpPr>
          <p:cNvPr id="7" name="TextBox 6"/>
          <p:cNvSpPr txBox="1"/>
          <p:nvPr/>
        </p:nvSpPr>
        <p:spPr>
          <a:xfrm>
            <a:off x="1752600" y="6400800"/>
            <a:ext cx="2641172" cy="276999"/>
          </a:xfrm>
          <a:prstGeom prst="rect">
            <a:avLst/>
          </a:prstGeom>
          <a:solidFill>
            <a:schemeClr val="tx1"/>
          </a:solidFill>
        </p:spPr>
        <p:txBody>
          <a:bodyPr wrap="none" rtlCol="0">
            <a:spAutoFit/>
          </a:bodyPr>
          <a:lstStyle/>
          <a:p>
            <a:r>
              <a:rPr lang="en-US" sz="1200" b="1" dirty="0" smtClean="0">
                <a:solidFill>
                  <a:schemeClr val="bg1"/>
                </a:solidFill>
              </a:rPr>
              <a:t>http://www.epa.gov/ghgreporting/</a:t>
            </a:r>
            <a:endParaRPr lang="en-US" sz="1200" b="1" dirty="0">
              <a:solidFill>
                <a:schemeClr val="bg1"/>
              </a:solidFill>
            </a:endParaRPr>
          </a:p>
        </p:txBody>
      </p:sp>
    </p:spTree>
    <p:extLst>
      <p:ext uri="{BB962C8B-B14F-4D97-AF65-F5344CB8AC3E}">
        <p14:creationId xmlns:p14="http://schemas.microsoft.com/office/powerpoint/2010/main" xmlns="" val="3683424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00200" y="228600"/>
            <a:ext cx="7696200" cy="533400"/>
          </a:xfrm>
        </p:spPr>
        <p:txBody>
          <a:bodyPr/>
          <a:lstStyle/>
          <a:p>
            <a:pPr eaLnBrk="1" hangingPunct="1"/>
            <a:r>
              <a:rPr lang="en-US" sz="2800" b="1" dirty="0" smtClean="0"/>
              <a:t>The Tailoring Rule</a:t>
            </a:r>
          </a:p>
        </p:txBody>
      </p:sp>
      <p:sp>
        <p:nvSpPr>
          <p:cNvPr id="16387" name="Rectangle 3"/>
          <p:cNvSpPr>
            <a:spLocks noGrp="1" noChangeArrowheads="1"/>
          </p:cNvSpPr>
          <p:nvPr>
            <p:ph idx="1"/>
          </p:nvPr>
        </p:nvSpPr>
        <p:spPr>
          <a:xfrm>
            <a:off x="457200" y="1371600"/>
            <a:ext cx="8305800" cy="5026025"/>
          </a:xfrm>
        </p:spPr>
        <p:txBody>
          <a:bodyPr>
            <a:normAutofit/>
          </a:bodyPr>
          <a:lstStyle/>
          <a:p>
            <a:pPr eaLnBrk="1" hangingPunct="1">
              <a:lnSpc>
                <a:spcPct val="80000"/>
              </a:lnSpc>
              <a:buNone/>
            </a:pPr>
            <a:endParaRPr lang="en-US" sz="1400" b="1" dirty="0" smtClean="0"/>
          </a:p>
          <a:p>
            <a:pPr>
              <a:lnSpc>
                <a:spcPct val="110000"/>
              </a:lnSpc>
              <a:spcBef>
                <a:spcPts val="0"/>
              </a:spcBef>
              <a:spcAft>
                <a:spcPts val="800"/>
              </a:spcAft>
            </a:pPr>
            <a:r>
              <a:rPr lang="en-US" sz="1600" b="1" dirty="0" smtClean="0"/>
              <a:t>Final Rule issued May 13, 2010 </a:t>
            </a:r>
            <a:endParaRPr lang="en-US" sz="1600" dirty="0" smtClean="0"/>
          </a:p>
          <a:p>
            <a:pPr>
              <a:lnSpc>
                <a:spcPct val="110000"/>
              </a:lnSpc>
              <a:spcBef>
                <a:spcPts val="0"/>
              </a:spcBef>
              <a:spcAft>
                <a:spcPts val="800"/>
              </a:spcAft>
            </a:pPr>
            <a:r>
              <a:rPr lang="en-US" sz="1600" dirty="0" smtClean="0"/>
              <a:t>Establishes thresholds for GHG emissions and </a:t>
            </a:r>
            <a:r>
              <a:rPr lang="en-US" sz="1600" dirty="0" smtClean="0"/>
              <a:t/>
            </a:r>
            <a:br>
              <a:rPr lang="en-US" sz="1600" dirty="0" smtClean="0"/>
            </a:br>
            <a:r>
              <a:rPr lang="en-US" sz="1600" dirty="0" smtClean="0"/>
              <a:t>defines </a:t>
            </a:r>
            <a:r>
              <a:rPr lang="en-US" sz="1600" dirty="0" smtClean="0"/>
              <a:t>when permits under the New Source Review </a:t>
            </a:r>
            <a:br>
              <a:rPr lang="en-US" sz="1600" dirty="0" smtClean="0"/>
            </a:br>
            <a:r>
              <a:rPr lang="en-US" sz="1600" dirty="0" smtClean="0"/>
              <a:t>Prevention of Significant Deterioration (PSD) </a:t>
            </a:r>
            <a:r>
              <a:rPr lang="en-US" sz="1600" dirty="0" smtClean="0"/>
              <a:t/>
            </a:r>
            <a:br>
              <a:rPr lang="en-US" sz="1600" dirty="0" smtClean="0"/>
            </a:br>
            <a:r>
              <a:rPr lang="en-US" sz="1600" dirty="0" smtClean="0"/>
              <a:t>and </a:t>
            </a:r>
            <a:r>
              <a:rPr lang="en-US" sz="1600" dirty="0" smtClean="0"/>
              <a:t>Title V Operating Permit programs are </a:t>
            </a:r>
            <a:r>
              <a:rPr lang="en-US" sz="1600" dirty="0" smtClean="0"/>
              <a:t/>
            </a:r>
            <a:br>
              <a:rPr lang="en-US" sz="1600" dirty="0" smtClean="0"/>
            </a:br>
            <a:r>
              <a:rPr lang="en-US" sz="1600" dirty="0" smtClean="0"/>
              <a:t>required </a:t>
            </a:r>
            <a:r>
              <a:rPr lang="en-US" sz="1600" dirty="0" smtClean="0"/>
              <a:t>for new and existing industrial facilities</a:t>
            </a:r>
            <a:br>
              <a:rPr lang="en-US" sz="1600" dirty="0" smtClean="0"/>
            </a:br>
            <a:endParaRPr lang="en-US" sz="1600" dirty="0" smtClean="0"/>
          </a:p>
          <a:p>
            <a:pPr>
              <a:lnSpc>
                <a:spcPct val="110000"/>
              </a:lnSpc>
              <a:spcBef>
                <a:spcPts val="0"/>
              </a:spcBef>
              <a:spcAft>
                <a:spcPts val="800"/>
              </a:spcAft>
            </a:pPr>
            <a:r>
              <a:rPr lang="en-US" sz="1600" dirty="0" smtClean="0"/>
              <a:t>“Tailors" the requirements to limit which facilities </a:t>
            </a:r>
            <a:r>
              <a:rPr lang="en-US" sz="1600" dirty="0" smtClean="0"/>
              <a:t/>
            </a:r>
            <a:br>
              <a:rPr lang="en-US" sz="1600" dirty="0" smtClean="0"/>
            </a:br>
            <a:r>
              <a:rPr lang="en-US" sz="1600" dirty="0" smtClean="0"/>
              <a:t>will </a:t>
            </a:r>
            <a:r>
              <a:rPr lang="en-US" sz="1600" dirty="0" smtClean="0"/>
              <a:t>be required to obtain PSD and Title V permits</a:t>
            </a:r>
            <a:br>
              <a:rPr lang="en-US" sz="1600" dirty="0" smtClean="0"/>
            </a:br>
            <a:endParaRPr lang="en-US" sz="1600" dirty="0" smtClean="0"/>
          </a:p>
          <a:p>
            <a:pPr>
              <a:lnSpc>
                <a:spcPct val="110000"/>
              </a:lnSpc>
              <a:spcBef>
                <a:spcPts val="0"/>
              </a:spcBef>
              <a:spcAft>
                <a:spcPts val="800"/>
              </a:spcAft>
            </a:pPr>
            <a:r>
              <a:rPr lang="en-US" sz="1600" dirty="0" smtClean="0"/>
              <a:t>Includes the nation's largest GHG emitters -- power plants, refineries, and cement production facilities</a:t>
            </a:r>
          </a:p>
          <a:p>
            <a:pPr>
              <a:lnSpc>
                <a:spcPct val="80000"/>
              </a:lnSpc>
            </a:pPr>
            <a:endParaRPr lang="en-US" sz="1400" b="1" dirty="0" smtClean="0">
              <a:solidFill>
                <a:srgbClr val="FF0000"/>
              </a:solidFill>
            </a:endParaRPr>
          </a:p>
          <a:p>
            <a:pPr lvl="1" eaLnBrk="1" hangingPunct="1">
              <a:lnSpc>
                <a:spcPct val="80000"/>
              </a:lnSpc>
            </a:pPr>
            <a:endParaRPr lang="en-US" sz="1400" dirty="0" smtClean="0"/>
          </a:p>
          <a:p>
            <a:pPr eaLnBrk="1" hangingPunct="1">
              <a:lnSpc>
                <a:spcPct val="80000"/>
              </a:lnSpc>
            </a:pPr>
            <a:endParaRPr lang="en-US" sz="1400" dirty="0" smtClean="0"/>
          </a:p>
        </p:txBody>
      </p:sp>
      <p:pic>
        <p:nvPicPr>
          <p:cNvPr id="16388" name="Picture 4" descr="MPj0402479000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9800" y="1752600"/>
            <a:ext cx="2667000" cy="1778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048000" y="5791200"/>
            <a:ext cx="3733800" cy="307777"/>
          </a:xfrm>
          <a:prstGeom prst="rect">
            <a:avLst/>
          </a:prstGeom>
          <a:solidFill>
            <a:schemeClr val="tx1"/>
          </a:solidFill>
          <a:ln>
            <a:solidFill>
              <a:schemeClr val="tx1"/>
            </a:solidFill>
          </a:ln>
        </p:spPr>
        <p:txBody>
          <a:bodyPr wrap="square" rtlCol="0">
            <a:spAutoFit/>
          </a:bodyPr>
          <a:lstStyle/>
          <a:p>
            <a:pPr algn="ctr"/>
            <a:r>
              <a:rPr lang="en-US" sz="1400" dirty="0" smtClean="0">
                <a:solidFill>
                  <a:srgbClr val="FFFF00"/>
                </a:solidFill>
              </a:rPr>
              <a:t>http://www.epa.gov/nsr/ghgpermitting.html </a:t>
            </a:r>
            <a:endParaRPr lang="en-US" sz="1400" dirty="0">
              <a:solidFill>
                <a:srgbClr val="FFFF00"/>
              </a:solidFill>
            </a:endParaRPr>
          </a:p>
        </p:txBody>
      </p:sp>
      <p:sp>
        <p:nvSpPr>
          <p:cNvPr id="9" name="Slide Number Placeholder 8"/>
          <p:cNvSpPr>
            <a:spLocks noGrp="1"/>
          </p:cNvSpPr>
          <p:nvPr>
            <p:ph type="sldNum" sz="quarter" idx="12"/>
          </p:nvPr>
        </p:nvSpPr>
        <p:spPr/>
        <p:txBody>
          <a:bodyPr/>
          <a:lstStyle/>
          <a:p>
            <a:pPr>
              <a:defRPr/>
            </a:pPr>
            <a:r>
              <a:rPr lang="en-US" dirty="0" smtClean="0"/>
              <a:t>14</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077200" cy="4648200"/>
          </a:xfrm>
        </p:spPr>
        <p:txBody>
          <a:bodyPr/>
          <a:lstStyle/>
          <a:p>
            <a:r>
              <a:rPr lang="en-US" sz="1700" b="1" dirty="0" smtClean="0"/>
              <a:t>On March 27, 2012, EPA proposed the first Clean Air Act standard for carbon pollution from </a:t>
            </a:r>
            <a:r>
              <a:rPr lang="en-US" sz="1700" b="1" dirty="0" smtClean="0"/>
              <a:t>new fossil-fuel-fired EGUs</a:t>
            </a:r>
          </a:p>
          <a:p>
            <a:pPr lvl="1"/>
            <a:r>
              <a:rPr lang="en-US" sz="1600" dirty="0" smtClean="0"/>
              <a:t>Includes fossil‐fuel‐fired boilers</a:t>
            </a:r>
            <a:r>
              <a:rPr lang="en-US" sz="1600" dirty="0" smtClean="0"/>
              <a:t>, integrated gasification combined cycle (IGCC) units and stationary </a:t>
            </a:r>
            <a:r>
              <a:rPr lang="en-US" sz="1600" dirty="0" smtClean="0"/>
              <a:t>combined cycle </a:t>
            </a:r>
            <a:r>
              <a:rPr lang="en-US" sz="1600" dirty="0" smtClean="0"/>
              <a:t>turbine units that generate electricity for sale and are larger than 25 </a:t>
            </a:r>
            <a:r>
              <a:rPr lang="en-US" sz="1600" dirty="0" smtClean="0"/>
              <a:t>megawatts (MW)</a:t>
            </a:r>
          </a:p>
          <a:p>
            <a:pPr lvl="1"/>
            <a:r>
              <a:rPr lang="en-US" sz="1600" dirty="0" smtClean="0"/>
              <a:t>An output‐based standard of </a:t>
            </a:r>
            <a:r>
              <a:rPr lang="en-US" sz="1600" dirty="0" smtClean="0"/>
              <a:t>1,000 pounds of CO2 per megawatt‐hour </a:t>
            </a:r>
            <a:r>
              <a:rPr lang="en-US" sz="1600" dirty="0" smtClean="0"/>
              <a:t/>
            </a:r>
            <a:br>
              <a:rPr lang="en-US" sz="1600" dirty="0" smtClean="0"/>
            </a:br>
            <a:r>
              <a:rPr lang="en-US" sz="1600" dirty="0" smtClean="0"/>
              <a:t>(</a:t>
            </a:r>
            <a:r>
              <a:rPr lang="en-US" sz="1600" dirty="0" smtClean="0"/>
              <a:t>lb CO2/</a:t>
            </a:r>
            <a:r>
              <a:rPr lang="en-US" sz="1600" dirty="0" err="1" smtClean="0"/>
              <a:t>MWh</a:t>
            </a:r>
            <a:r>
              <a:rPr lang="en-US" sz="1600" dirty="0" smtClean="0"/>
              <a:t> gross)</a:t>
            </a:r>
            <a:endParaRPr lang="en-US" sz="1600" dirty="0" smtClean="0"/>
          </a:p>
          <a:p>
            <a:pPr>
              <a:buNone/>
            </a:pPr>
            <a:endParaRPr lang="en-US" sz="800" b="1" dirty="0" smtClean="0"/>
          </a:p>
          <a:p>
            <a:r>
              <a:rPr lang="en-US" sz="1700" b="1" dirty="0" smtClean="0"/>
              <a:t>New natural gas combined cycle (NGCC) power plant units should be able to meet the proposed standard without add-on controls</a:t>
            </a:r>
          </a:p>
          <a:p>
            <a:endParaRPr lang="en-US" sz="800" b="1" dirty="0" smtClean="0"/>
          </a:p>
          <a:p>
            <a:r>
              <a:rPr lang="en-US" sz="1700" b="1" dirty="0" smtClean="0"/>
              <a:t>New power plants that are designed to use coal or  petroleum coke would be able to incorporate  technology to reduce CO2 emissions to meet the  standard, such as carbon capture and storage (CCS</a:t>
            </a:r>
            <a:r>
              <a:rPr lang="en-US" sz="1700" b="1" dirty="0" smtClean="0"/>
              <a:t>)</a:t>
            </a:r>
          </a:p>
          <a:p>
            <a:pPr lvl="1"/>
            <a:r>
              <a:rPr lang="en-US" sz="1600" dirty="0" smtClean="0"/>
              <a:t>New power plants that </a:t>
            </a:r>
            <a:r>
              <a:rPr lang="en-US" sz="1600" dirty="0" smtClean="0"/>
              <a:t>use CCS </a:t>
            </a:r>
            <a:r>
              <a:rPr lang="en-US" sz="1600" dirty="0" smtClean="0"/>
              <a:t>would have the option to use a 30‐year average of CO2 emissions to meet </a:t>
            </a:r>
            <a:r>
              <a:rPr lang="en-US" sz="1600" dirty="0" smtClean="0"/>
              <a:t>the proposed </a:t>
            </a:r>
            <a:r>
              <a:rPr lang="en-US" sz="1600" dirty="0" smtClean="0"/>
              <a:t>standard, rather than meeting the annual standard each </a:t>
            </a:r>
            <a:r>
              <a:rPr lang="en-US" sz="1600" dirty="0" smtClean="0"/>
              <a:t>year</a:t>
            </a:r>
            <a:endParaRPr lang="en-US" sz="1600" dirty="0" smtClean="0"/>
          </a:p>
          <a:p>
            <a:endParaRPr lang="en-US" sz="1600" b="1" dirty="0" smtClean="0"/>
          </a:p>
          <a:p>
            <a:pPr>
              <a:buNone/>
            </a:pPr>
            <a:endParaRPr lang="en-US" sz="1600" b="1" dirty="0"/>
          </a:p>
        </p:txBody>
      </p:sp>
      <p:sp>
        <p:nvSpPr>
          <p:cNvPr id="6" name="Title 5"/>
          <p:cNvSpPr>
            <a:spLocks noGrp="1"/>
          </p:cNvSpPr>
          <p:nvPr>
            <p:ph type="title"/>
          </p:nvPr>
        </p:nvSpPr>
        <p:spPr/>
        <p:txBody>
          <a:bodyPr/>
          <a:lstStyle/>
          <a:p>
            <a:r>
              <a:rPr lang="en-US" sz="2000" b="1" dirty="0" smtClean="0"/>
              <a:t>GHG NSPS for New Fossil Fuel-Fired Power Plants</a:t>
            </a:r>
            <a:endParaRPr lang="en-US" sz="2000" dirty="0"/>
          </a:p>
        </p:txBody>
      </p:sp>
      <p:sp>
        <p:nvSpPr>
          <p:cNvPr id="5" name="TextBox 4"/>
          <p:cNvSpPr txBox="1"/>
          <p:nvPr/>
        </p:nvSpPr>
        <p:spPr>
          <a:xfrm>
            <a:off x="1905000" y="6248400"/>
            <a:ext cx="5155450" cy="338554"/>
          </a:xfrm>
          <a:prstGeom prst="rect">
            <a:avLst/>
          </a:prstGeom>
          <a:solidFill>
            <a:srgbClr val="7030A0"/>
          </a:solidFill>
        </p:spPr>
        <p:txBody>
          <a:bodyPr wrap="none" rtlCol="0">
            <a:spAutoFit/>
          </a:bodyPr>
          <a:lstStyle/>
          <a:p>
            <a:r>
              <a:rPr lang="en-US" sz="1600" dirty="0" smtClean="0">
                <a:solidFill>
                  <a:schemeClr val="bg1"/>
                </a:solidFill>
              </a:rPr>
              <a:t>http://www.epa.gov/carbonpollutionstandard/index.html</a:t>
            </a:r>
            <a:endParaRPr lang="en-US" sz="1600" dirty="0">
              <a:solidFill>
                <a:schemeClr val="bg1"/>
              </a:solidFill>
            </a:endParaRPr>
          </a:p>
        </p:txBody>
      </p:sp>
      <p:sp>
        <p:nvSpPr>
          <p:cNvPr id="8" name="Slide Number Placeholder 7"/>
          <p:cNvSpPr>
            <a:spLocks noGrp="1"/>
          </p:cNvSpPr>
          <p:nvPr>
            <p:ph type="sldNum" sz="quarter" idx="12"/>
          </p:nvPr>
        </p:nvSpPr>
        <p:spPr/>
        <p:txBody>
          <a:bodyPr/>
          <a:lstStyle/>
          <a:p>
            <a:pPr>
              <a:defRPr/>
            </a:pPr>
            <a:r>
              <a:rPr lang="en-US" dirty="0" smtClean="0"/>
              <a:t>15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sz="2900" b="1" dirty="0"/>
              <a:t>Geologic Sequestration of CO</a:t>
            </a:r>
            <a:r>
              <a:rPr lang="en-US" sz="2900" b="1" baseline="-25000" dirty="0"/>
              <a:t>2</a:t>
            </a:r>
          </a:p>
        </p:txBody>
      </p:sp>
      <p:sp>
        <p:nvSpPr>
          <p:cNvPr id="248835" name="Rectangle 3"/>
          <p:cNvSpPr>
            <a:spLocks noGrp="1" noChangeArrowheads="1"/>
          </p:cNvSpPr>
          <p:nvPr>
            <p:ph type="body" idx="1"/>
          </p:nvPr>
        </p:nvSpPr>
        <p:spPr>
          <a:xfrm>
            <a:off x="457200" y="1676400"/>
            <a:ext cx="4419600" cy="5026025"/>
          </a:xfrm>
        </p:spPr>
        <p:txBody>
          <a:bodyPr/>
          <a:lstStyle/>
          <a:p>
            <a:pPr>
              <a:lnSpc>
                <a:spcPct val="80000"/>
              </a:lnSpc>
            </a:pPr>
            <a:r>
              <a:rPr lang="en-US" sz="2000" dirty="0" smtClean="0"/>
              <a:t>In December 2010, EPA published </a:t>
            </a:r>
            <a:r>
              <a:rPr lang="en-US" sz="2000" dirty="0" smtClean="0"/>
              <a:t>final rules for CO</a:t>
            </a:r>
            <a:r>
              <a:rPr lang="en-US" sz="2000" baseline="-25000" dirty="0" smtClean="0"/>
              <a:t>2</a:t>
            </a:r>
            <a:r>
              <a:rPr lang="en-US" sz="2000" dirty="0" smtClean="0"/>
              <a:t> </a:t>
            </a:r>
            <a:r>
              <a:rPr lang="en-US" sz="2000" dirty="0" smtClean="0"/>
              <a:t>Geologic Sequestration (GS) Wells </a:t>
            </a:r>
            <a:r>
              <a:rPr lang="en-US" sz="2000" dirty="0"/>
              <a:t/>
            </a:r>
            <a:br>
              <a:rPr lang="en-US" sz="2000" dirty="0"/>
            </a:br>
            <a:endParaRPr lang="en-US" sz="2000" dirty="0"/>
          </a:p>
          <a:p>
            <a:pPr>
              <a:lnSpc>
                <a:spcPct val="80000"/>
              </a:lnSpc>
            </a:pPr>
            <a:r>
              <a:rPr lang="en-US" sz="2000" dirty="0" smtClean="0"/>
              <a:t>Establishes requirements for long-term </a:t>
            </a:r>
            <a:r>
              <a:rPr lang="en-US" sz="2000" dirty="0" smtClean="0"/>
              <a:t>underground storage, or geologic sequestration, and a new well class – Class VI – to ensure the protection of underground sources of drinking water (USDWs) from injection related activities</a:t>
            </a:r>
            <a:r>
              <a:rPr lang="en-US" sz="2000" dirty="0"/>
              <a:t/>
            </a:r>
            <a:br>
              <a:rPr lang="en-US" sz="2000" dirty="0"/>
            </a:br>
            <a:endParaRPr lang="en-US" sz="2000" dirty="0"/>
          </a:p>
        </p:txBody>
      </p:sp>
      <p:pic>
        <p:nvPicPr>
          <p:cNvPr id="6" name="Picture 5" descr="SEACARB Deep Saline Formations with CO2 Storage Potential.jpg"/>
          <p:cNvPicPr>
            <a:picLocks noChangeAspect="1"/>
          </p:cNvPicPr>
          <p:nvPr/>
        </p:nvPicPr>
        <p:blipFill>
          <a:blip r:embed="rId3" cstate="print"/>
          <a:stretch>
            <a:fillRect/>
          </a:stretch>
        </p:blipFill>
        <p:spPr>
          <a:xfrm>
            <a:off x="5105400" y="1828800"/>
            <a:ext cx="3614957" cy="2819400"/>
          </a:xfrm>
          <a:prstGeom prst="rect">
            <a:avLst/>
          </a:prstGeom>
          <a:ln>
            <a:solidFill>
              <a:schemeClr val="tx1"/>
            </a:solidFill>
          </a:ln>
        </p:spPr>
      </p:pic>
      <p:sp>
        <p:nvSpPr>
          <p:cNvPr id="9" name="TextBox 8"/>
          <p:cNvSpPr txBox="1"/>
          <p:nvPr/>
        </p:nvSpPr>
        <p:spPr>
          <a:xfrm>
            <a:off x="2133600" y="5562600"/>
            <a:ext cx="4903458" cy="461665"/>
          </a:xfrm>
          <a:prstGeom prst="rect">
            <a:avLst/>
          </a:prstGeom>
          <a:solidFill>
            <a:schemeClr val="tx1"/>
          </a:solidFill>
        </p:spPr>
        <p:txBody>
          <a:bodyPr wrap="none" rtlCol="0">
            <a:spAutoFit/>
          </a:bodyPr>
          <a:lstStyle/>
          <a:p>
            <a:r>
              <a:rPr lang="en-US" sz="1200" dirty="0" smtClean="0">
                <a:solidFill>
                  <a:srgbClr val="FFFF99"/>
                </a:solidFill>
              </a:rPr>
              <a:t>http://www.netl.doe.gov/technologies/carbon_seq/refshelf/atlasII/ </a:t>
            </a:r>
            <a:r>
              <a:rPr lang="en-US" sz="1200" b="1" dirty="0" smtClean="0">
                <a:solidFill>
                  <a:schemeClr val="bg1"/>
                </a:solidFill>
              </a:rPr>
              <a:t>and</a:t>
            </a:r>
            <a:r>
              <a:rPr lang="en-US" sz="1200" dirty="0" smtClean="0">
                <a:solidFill>
                  <a:srgbClr val="FFFF99"/>
                </a:solidFill>
              </a:rPr>
              <a:t> </a:t>
            </a:r>
            <a:br>
              <a:rPr lang="en-US" sz="1200" dirty="0" smtClean="0">
                <a:solidFill>
                  <a:srgbClr val="FFFF99"/>
                </a:solidFill>
              </a:rPr>
            </a:br>
            <a:r>
              <a:rPr lang="en-US" sz="1200" dirty="0" smtClean="0">
                <a:solidFill>
                  <a:srgbClr val="FFFF99"/>
                </a:solidFill>
              </a:rPr>
              <a:t>http://water.epa.gov/type/groundwater/uic/class6/gsregulations.cfm </a:t>
            </a:r>
            <a:endParaRPr lang="en-US" sz="1200" dirty="0">
              <a:solidFill>
                <a:srgbClr val="FFFF99"/>
              </a:solidFill>
            </a:endParaRPr>
          </a:p>
        </p:txBody>
      </p:sp>
      <p:sp>
        <p:nvSpPr>
          <p:cNvPr id="8" name="Slide Number Placeholder 7"/>
          <p:cNvSpPr>
            <a:spLocks noGrp="1"/>
          </p:cNvSpPr>
          <p:nvPr>
            <p:ph type="sldNum" sz="quarter" idx="12"/>
          </p:nvPr>
        </p:nvSpPr>
        <p:spPr/>
        <p:txBody>
          <a:bodyPr/>
          <a:lstStyle/>
          <a:p>
            <a:pPr>
              <a:defRPr/>
            </a:pPr>
            <a:r>
              <a:rPr lang="en-US" dirty="0" smtClean="0"/>
              <a:t>19</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travel a lot!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0" y="1676400"/>
            <a:ext cx="6382479" cy="4562475"/>
          </a:xfrm>
          <a:prstGeom prst="rect">
            <a:avLst/>
          </a:prstGeom>
          <a:noFill/>
          <a:ln w="9525">
            <a:noFill/>
            <a:miter lim="800000"/>
            <a:headEnd/>
            <a:tailEnd/>
          </a:ln>
        </p:spPr>
      </p:pic>
      <p:sp>
        <p:nvSpPr>
          <p:cNvPr id="6" name="TextBox 5"/>
          <p:cNvSpPr txBox="1"/>
          <p:nvPr/>
        </p:nvSpPr>
        <p:spPr>
          <a:xfrm>
            <a:off x="1524000" y="6248400"/>
            <a:ext cx="6264857" cy="246221"/>
          </a:xfrm>
          <a:prstGeom prst="rect">
            <a:avLst/>
          </a:prstGeom>
          <a:noFill/>
        </p:spPr>
        <p:txBody>
          <a:bodyPr wrap="none" rtlCol="0">
            <a:spAutoFit/>
          </a:bodyPr>
          <a:lstStyle/>
          <a:p>
            <a:r>
              <a:rPr lang="en-US" sz="1000" dirty="0" smtClean="0"/>
              <a:t>Source:  Federal Highway Administration - 2009 Highway Statistics Series (SE values includes Puerto Rico)</a:t>
            </a:r>
            <a:endParaRPr lang="en-US" sz="1000" dirty="0"/>
          </a:p>
        </p:txBody>
      </p:sp>
      <p:sp>
        <p:nvSpPr>
          <p:cNvPr id="7" name="Slide Number Placeholder 6"/>
          <p:cNvSpPr>
            <a:spLocks noGrp="1"/>
          </p:cNvSpPr>
          <p:nvPr>
            <p:ph type="sldNum" sz="quarter" idx="12"/>
          </p:nvPr>
        </p:nvSpPr>
        <p:spPr/>
        <p:txBody>
          <a:bodyPr/>
          <a:lstStyle/>
          <a:p>
            <a:pPr>
              <a:defRPr/>
            </a:pPr>
            <a:r>
              <a:rPr lang="en-US" dirty="0" smtClean="0"/>
              <a:t>23</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0" y="0"/>
            <a:ext cx="7086600" cy="972312"/>
          </a:xfrm>
        </p:spPr>
        <p:txBody>
          <a:bodyPr/>
          <a:lstStyle/>
          <a:p>
            <a:pPr eaLnBrk="1" hangingPunct="1"/>
            <a:r>
              <a:rPr lang="en-US" sz="2800" b="1" dirty="0" smtClean="0"/>
              <a:t>Mobile Source GHG/CAFE Standards</a:t>
            </a:r>
          </a:p>
        </p:txBody>
      </p:sp>
      <p:sp>
        <p:nvSpPr>
          <p:cNvPr id="14339" name="Rectangle 3"/>
          <p:cNvSpPr>
            <a:spLocks noGrp="1" noChangeArrowheads="1"/>
          </p:cNvSpPr>
          <p:nvPr>
            <p:ph idx="1"/>
          </p:nvPr>
        </p:nvSpPr>
        <p:spPr>
          <a:xfrm>
            <a:off x="457200" y="1524000"/>
            <a:ext cx="8305800" cy="5026025"/>
          </a:xfrm>
        </p:spPr>
        <p:txBody>
          <a:bodyPr/>
          <a:lstStyle/>
          <a:p>
            <a:pPr eaLnBrk="1" hangingPunct="1">
              <a:spcBef>
                <a:spcPts val="0"/>
              </a:spcBef>
              <a:spcAft>
                <a:spcPts val="600"/>
              </a:spcAft>
            </a:pPr>
            <a:r>
              <a:rPr lang="en-US" sz="1800" dirty="0" smtClean="0"/>
              <a:t>Final rule (published 5/7/10) - Passenger cars, light-duty trucks, and medium-duty passenger vehicles, model years 2012 through 2016</a:t>
            </a:r>
          </a:p>
          <a:p>
            <a:pPr lvl="1" eaLnBrk="1" hangingPunct="1">
              <a:spcBef>
                <a:spcPts val="0"/>
              </a:spcBef>
              <a:spcAft>
                <a:spcPts val="1800"/>
              </a:spcAft>
            </a:pPr>
            <a:r>
              <a:rPr lang="en-US" sz="1600" b="1" dirty="0" smtClean="0">
                <a:solidFill>
                  <a:srgbClr val="00B0F0"/>
                </a:solidFill>
              </a:rPr>
              <a:t>Average 250 grams CO</a:t>
            </a:r>
            <a:r>
              <a:rPr lang="en-US" sz="1600" b="1" baseline="-25000" dirty="0" smtClean="0">
                <a:solidFill>
                  <a:srgbClr val="00B0F0"/>
                </a:solidFill>
              </a:rPr>
              <a:t>2</a:t>
            </a:r>
            <a:r>
              <a:rPr lang="en-US" sz="1600" b="1" dirty="0" smtClean="0">
                <a:solidFill>
                  <a:srgbClr val="00B0F0"/>
                </a:solidFill>
              </a:rPr>
              <a:t> per mile, 35.5 mpg in model year 2016</a:t>
            </a:r>
          </a:p>
          <a:p>
            <a:pPr eaLnBrk="1" hangingPunct="1">
              <a:spcBef>
                <a:spcPts val="0"/>
              </a:spcBef>
              <a:spcAft>
                <a:spcPts val="600"/>
              </a:spcAft>
            </a:pPr>
            <a:r>
              <a:rPr lang="en-US" sz="1800" dirty="0" smtClean="0"/>
              <a:t>Final rule (published 9/15/11) - Medium- and heavy-duty engines and vehicles, model years 2014 through 2018</a:t>
            </a:r>
          </a:p>
          <a:p>
            <a:pPr lvl="1" eaLnBrk="1" hangingPunct="1">
              <a:spcBef>
                <a:spcPts val="0"/>
              </a:spcBef>
              <a:spcAft>
                <a:spcPts val="1800"/>
              </a:spcAft>
            </a:pPr>
            <a:r>
              <a:rPr lang="en-US" sz="1600" dirty="0" smtClean="0"/>
              <a:t>Estimated combined standards will reduce CO</a:t>
            </a:r>
            <a:r>
              <a:rPr lang="en-US" sz="1600" baseline="-25000" dirty="0" smtClean="0"/>
              <a:t>2</a:t>
            </a:r>
            <a:r>
              <a:rPr lang="en-US" sz="1600" dirty="0" smtClean="0"/>
              <a:t> emissions by about 270 million metric tons and save about 530 million barrels of oil over the life of vehicles built for the 2014 to 2018 model years, providing $49 billion in net program benefits</a:t>
            </a:r>
          </a:p>
          <a:p>
            <a:pPr eaLnBrk="1" hangingPunct="1">
              <a:spcBef>
                <a:spcPts val="0"/>
              </a:spcBef>
              <a:spcAft>
                <a:spcPts val="600"/>
              </a:spcAft>
            </a:pPr>
            <a:r>
              <a:rPr lang="en-US" sz="1800" dirty="0" smtClean="0"/>
              <a:t>Final rule (issued 8/28/2012) – </a:t>
            </a:r>
            <a:br>
              <a:rPr lang="en-US" sz="1800" dirty="0" smtClean="0"/>
            </a:br>
            <a:r>
              <a:rPr lang="en-US" sz="1800" dirty="0" smtClean="0"/>
              <a:t>Extends passenger vehicle program </a:t>
            </a:r>
            <a:br>
              <a:rPr lang="en-US" sz="1800" dirty="0" smtClean="0"/>
            </a:br>
            <a:r>
              <a:rPr lang="en-US" sz="1800" dirty="0" smtClean="0"/>
              <a:t>to model year 2017 through 2025</a:t>
            </a:r>
          </a:p>
          <a:p>
            <a:pPr lvl="1" eaLnBrk="1" hangingPunct="1">
              <a:spcBef>
                <a:spcPts val="0"/>
              </a:spcBef>
              <a:spcAft>
                <a:spcPts val="1200"/>
              </a:spcAft>
            </a:pPr>
            <a:r>
              <a:rPr lang="en-US" sz="1600" b="1" dirty="0" smtClean="0">
                <a:solidFill>
                  <a:srgbClr val="00B0F0"/>
                </a:solidFill>
              </a:rPr>
              <a:t>Average163 grams CO</a:t>
            </a:r>
            <a:r>
              <a:rPr lang="en-US" sz="1600" b="1" baseline="-25000" dirty="0" smtClean="0">
                <a:solidFill>
                  <a:srgbClr val="00B0F0"/>
                </a:solidFill>
              </a:rPr>
              <a:t>2</a:t>
            </a:r>
            <a:r>
              <a:rPr lang="en-US" sz="1600" b="1" dirty="0" smtClean="0">
                <a:solidFill>
                  <a:srgbClr val="00B0F0"/>
                </a:solidFill>
              </a:rPr>
              <a:t> per mile, </a:t>
            </a:r>
            <a:br>
              <a:rPr lang="en-US" sz="1600" b="1" dirty="0" smtClean="0">
                <a:solidFill>
                  <a:srgbClr val="00B0F0"/>
                </a:solidFill>
              </a:rPr>
            </a:br>
            <a:r>
              <a:rPr lang="en-US" sz="1600" b="1" dirty="0" smtClean="0">
                <a:solidFill>
                  <a:srgbClr val="00B0F0"/>
                </a:solidFill>
              </a:rPr>
              <a:t>54.5 mpg in model year 2025</a:t>
            </a:r>
          </a:p>
          <a:p>
            <a:pPr eaLnBrk="1" hangingPunct="1">
              <a:lnSpc>
                <a:spcPct val="80000"/>
              </a:lnSpc>
            </a:pPr>
            <a:endParaRPr lang="en-US" sz="1800" dirty="0" smtClean="0"/>
          </a:p>
        </p:txBody>
      </p:sp>
      <p:pic>
        <p:nvPicPr>
          <p:cNvPr id="6146" name="Picture 2" descr="http://www.epa.gov/fueleconomy/420f06069_image002.jpg"/>
          <p:cNvPicPr>
            <a:picLocks noChangeAspect="1" noChangeArrowheads="1"/>
          </p:cNvPicPr>
          <p:nvPr/>
        </p:nvPicPr>
        <p:blipFill>
          <a:blip r:embed="rId3" cstate="print"/>
          <a:srcRect/>
          <a:stretch>
            <a:fillRect/>
          </a:stretch>
        </p:blipFill>
        <p:spPr bwMode="auto">
          <a:xfrm>
            <a:off x="5045167" y="4191000"/>
            <a:ext cx="3794033" cy="2219325"/>
          </a:xfrm>
          <a:prstGeom prst="rect">
            <a:avLst/>
          </a:prstGeom>
          <a:noFill/>
        </p:spPr>
      </p:pic>
      <p:sp>
        <p:nvSpPr>
          <p:cNvPr id="7" name="TextBox 6"/>
          <p:cNvSpPr txBox="1"/>
          <p:nvPr/>
        </p:nvSpPr>
        <p:spPr>
          <a:xfrm>
            <a:off x="762000" y="6096000"/>
            <a:ext cx="3962400" cy="307777"/>
          </a:xfrm>
          <a:prstGeom prst="rect">
            <a:avLst/>
          </a:prstGeom>
          <a:solidFill>
            <a:schemeClr val="accent5">
              <a:lumMod val="50000"/>
            </a:schemeClr>
          </a:solidFill>
        </p:spPr>
        <p:txBody>
          <a:bodyPr wrap="square" rtlCol="0">
            <a:spAutoFit/>
          </a:bodyPr>
          <a:lstStyle/>
          <a:p>
            <a:r>
              <a:rPr lang="en-US" sz="1400" dirty="0" smtClean="0">
                <a:solidFill>
                  <a:srgbClr val="FFFF99"/>
                </a:solidFill>
              </a:rPr>
              <a:t>http://epa.gov/otaq/climate/regulations.htm#1-1</a:t>
            </a:r>
            <a:endParaRPr lang="en-US" sz="1400" dirty="0">
              <a:solidFill>
                <a:srgbClr val="FFFF99"/>
              </a:solidFill>
            </a:endParaRPr>
          </a:p>
        </p:txBody>
      </p:sp>
      <p:sp>
        <p:nvSpPr>
          <p:cNvPr id="8" name="Slide Number Placeholder 7"/>
          <p:cNvSpPr>
            <a:spLocks noGrp="1"/>
          </p:cNvSpPr>
          <p:nvPr>
            <p:ph type="sldNum" sz="quarter" idx="12"/>
          </p:nvPr>
        </p:nvSpPr>
        <p:spPr/>
        <p:txBody>
          <a:bodyPr/>
          <a:lstStyle/>
          <a:p>
            <a:pPr>
              <a:defRPr/>
            </a:pPr>
            <a:r>
              <a:rPr lang="en-US" dirty="0" smtClean="0"/>
              <a:t>21</a:t>
            </a:r>
            <a:endParaRPr lang="en-US" dirty="0"/>
          </a:p>
        </p:txBody>
      </p:sp>
    </p:spTree>
    <p:extLst>
      <p:ext uri="{BB962C8B-B14F-4D97-AF65-F5344CB8AC3E}">
        <p14:creationId xmlns="" xmlns:p14="http://schemas.microsoft.com/office/powerpoint/2010/main" val="1714404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52600" y="304800"/>
            <a:ext cx="6705600" cy="381000"/>
          </a:xfrm>
        </p:spPr>
        <p:txBody>
          <a:bodyPr>
            <a:noAutofit/>
          </a:bodyPr>
          <a:lstStyle/>
          <a:p>
            <a:pPr eaLnBrk="1" hangingPunct="1"/>
            <a:r>
              <a:rPr lang="en-US" sz="2800" b="1" dirty="0" smtClean="0"/>
              <a:t>Renewable Fuels Standard (RFS2)</a:t>
            </a:r>
          </a:p>
        </p:txBody>
      </p:sp>
      <p:sp>
        <p:nvSpPr>
          <p:cNvPr id="20483" name="Rectangle 3"/>
          <p:cNvSpPr>
            <a:spLocks noGrp="1" noChangeArrowheads="1"/>
          </p:cNvSpPr>
          <p:nvPr>
            <p:ph type="body" sz="half" idx="1"/>
          </p:nvPr>
        </p:nvSpPr>
        <p:spPr>
          <a:xfrm>
            <a:off x="457200" y="1524000"/>
            <a:ext cx="8077200" cy="5026025"/>
          </a:xfrm>
        </p:spPr>
        <p:txBody>
          <a:bodyPr/>
          <a:lstStyle/>
          <a:p>
            <a:pPr eaLnBrk="1" hangingPunct="1">
              <a:lnSpc>
                <a:spcPct val="90000"/>
              </a:lnSpc>
            </a:pPr>
            <a:r>
              <a:rPr lang="en-US" sz="1600" dirty="0" smtClean="0"/>
              <a:t>Revision to current RFS (RFS1) </a:t>
            </a:r>
            <a:br>
              <a:rPr lang="en-US" sz="1600" dirty="0" smtClean="0"/>
            </a:br>
            <a:r>
              <a:rPr lang="en-US" sz="1600" dirty="0" smtClean="0"/>
              <a:t>as required by the Energy </a:t>
            </a:r>
            <a:br>
              <a:rPr lang="en-US" sz="1600" dirty="0" smtClean="0"/>
            </a:br>
            <a:r>
              <a:rPr lang="en-US" sz="1600" dirty="0" smtClean="0"/>
              <a:t>Independence and Security Act </a:t>
            </a:r>
            <a:br>
              <a:rPr lang="en-US" sz="1600" dirty="0" smtClean="0"/>
            </a:br>
            <a:r>
              <a:rPr lang="en-US" sz="1600" dirty="0" smtClean="0"/>
              <a:t>(EISA)</a:t>
            </a:r>
          </a:p>
          <a:p>
            <a:pPr eaLnBrk="1" hangingPunct="1">
              <a:lnSpc>
                <a:spcPct val="90000"/>
              </a:lnSpc>
            </a:pPr>
            <a:endParaRPr lang="en-US" sz="1600" dirty="0" smtClean="0"/>
          </a:p>
          <a:p>
            <a:pPr eaLnBrk="1" hangingPunct="1">
              <a:lnSpc>
                <a:spcPct val="90000"/>
              </a:lnSpc>
            </a:pPr>
            <a:r>
              <a:rPr lang="en-US" sz="1600" dirty="0" smtClean="0"/>
              <a:t>Significant increase in renewable fuels</a:t>
            </a:r>
            <a:br>
              <a:rPr lang="en-US" sz="1600" dirty="0" smtClean="0"/>
            </a:br>
            <a:r>
              <a:rPr lang="en-US" sz="1600" dirty="0" smtClean="0"/>
              <a:t>to displace petroleum consumption </a:t>
            </a:r>
            <a:br>
              <a:rPr lang="en-US" sz="1600" dirty="0" smtClean="0"/>
            </a:br>
            <a:r>
              <a:rPr lang="en-US" sz="1600" dirty="0" smtClean="0">
                <a:solidFill>
                  <a:srgbClr val="FF0000"/>
                </a:solidFill>
              </a:rPr>
              <a:t>(36 billion gallons by 2022)</a:t>
            </a:r>
          </a:p>
          <a:p>
            <a:pPr eaLnBrk="1" hangingPunct="1">
              <a:lnSpc>
                <a:spcPct val="90000"/>
              </a:lnSpc>
            </a:pPr>
            <a:endParaRPr lang="en-US" sz="1600" dirty="0" smtClean="0">
              <a:solidFill>
                <a:srgbClr val="FF0000"/>
              </a:solidFill>
            </a:endParaRPr>
          </a:p>
          <a:p>
            <a:pPr eaLnBrk="1" hangingPunct="1">
              <a:lnSpc>
                <a:spcPct val="90000"/>
              </a:lnSpc>
            </a:pPr>
            <a:r>
              <a:rPr lang="en-US" sz="1600" dirty="0" smtClean="0"/>
              <a:t>Requires GHG lifecycle analysis</a:t>
            </a:r>
          </a:p>
          <a:p>
            <a:pPr eaLnBrk="1" hangingPunct="1">
              <a:lnSpc>
                <a:spcPct val="90000"/>
              </a:lnSpc>
            </a:pPr>
            <a:endParaRPr lang="en-US" sz="1600" dirty="0" smtClean="0"/>
          </a:p>
          <a:p>
            <a:pPr eaLnBrk="1" hangingPunct="1">
              <a:lnSpc>
                <a:spcPct val="90000"/>
              </a:lnSpc>
            </a:pPr>
            <a:r>
              <a:rPr lang="en-US" sz="1600" dirty="0" smtClean="0"/>
              <a:t>Original Rule published 3/26/10</a:t>
            </a:r>
          </a:p>
          <a:p>
            <a:pPr eaLnBrk="1" hangingPunct="1">
              <a:lnSpc>
                <a:spcPct val="90000"/>
              </a:lnSpc>
            </a:pPr>
            <a:endParaRPr lang="en-US" sz="1600" dirty="0" smtClean="0"/>
          </a:p>
          <a:p>
            <a:pPr eaLnBrk="1" hangingPunct="1">
              <a:lnSpc>
                <a:spcPct val="90000"/>
              </a:lnSpc>
            </a:pPr>
            <a:r>
              <a:rPr lang="en-US" sz="1600" dirty="0" smtClean="0"/>
              <a:t>On 11/16/12, EPA denied the requests for the waiver of the renewable fuel standard</a:t>
            </a:r>
          </a:p>
          <a:p>
            <a:pPr eaLnBrk="1" hangingPunct="1">
              <a:lnSpc>
                <a:spcPct val="90000"/>
              </a:lnSpc>
            </a:pPr>
            <a:endParaRPr lang="en-US" sz="1600" dirty="0" smtClean="0">
              <a:solidFill>
                <a:srgbClr val="FF0000"/>
              </a:solidFill>
            </a:endParaRPr>
          </a:p>
          <a:p>
            <a:pPr eaLnBrk="1" hangingPunct="1">
              <a:lnSpc>
                <a:spcPct val="90000"/>
              </a:lnSpc>
            </a:pPr>
            <a:r>
              <a:rPr lang="en-US" sz="1600" dirty="0" smtClean="0"/>
              <a:t>On 1/31/13, EPA published the proposal to establish the annual percentage standards for fuels that apply to all gasoline and diesel produced or imported in year 2013 under the RFS Program</a:t>
            </a:r>
          </a:p>
          <a:p>
            <a:pPr eaLnBrk="1" hangingPunct="1">
              <a:lnSpc>
                <a:spcPct val="90000"/>
              </a:lnSpc>
            </a:pPr>
            <a:endParaRPr lang="en-US" sz="1600" dirty="0" smtClean="0">
              <a:solidFill>
                <a:srgbClr val="FF0000"/>
              </a:solidFill>
            </a:endParaRPr>
          </a:p>
        </p:txBody>
      </p:sp>
      <p:graphicFrame>
        <p:nvGraphicFramePr>
          <p:cNvPr id="137220" name="Group 4"/>
          <p:cNvGraphicFramePr>
            <a:graphicFrameLocks noGrp="1"/>
          </p:cNvGraphicFramePr>
          <p:nvPr>
            <p:ph sz="half" idx="2"/>
            <p:extLst>
              <p:ext uri="{D42A27DB-BD31-4B8C-83A1-F6EECF244321}">
                <p14:modId xmlns="" xmlns:p14="http://schemas.microsoft.com/office/powerpoint/2010/main" val="4228188786"/>
              </p:ext>
            </p:extLst>
          </p:nvPr>
        </p:nvGraphicFramePr>
        <p:xfrm>
          <a:off x="4953000" y="1447800"/>
          <a:ext cx="3581400" cy="2310448"/>
        </p:xfrm>
        <a:graphic>
          <a:graphicData uri="http://schemas.openxmlformats.org/drawingml/2006/table">
            <a:tbl>
              <a:tblPr/>
              <a:tblGrid>
                <a:gridCol w="1568450"/>
                <a:gridCol w="2012950"/>
              </a:tblGrid>
              <a:tr h="4572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cs typeface="Arial" charset="0"/>
                        </a:rPr>
                        <a:t>Lifecycle GHG Thresholds Specified in EISA</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hMerge="1">
                  <a:txBody>
                    <a:bodyPr/>
                    <a:lstStyle/>
                    <a:p>
                      <a:endParaRPr lang="en-US"/>
                    </a:p>
                  </a:txBody>
                  <a:tcPr/>
                </a:tc>
              </a:tr>
              <a:tr h="57308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(percent reduction from 2005 baseline for gasoline and diesel)</a:t>
                      </a:r>
                      <a:endParaRPr kumimoji="0" lang="en-U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endParaRPr lang="en-US"/>
                    </a:p>
                  </a:txBody>
                  <a:tcPr/>
                </a:tc>
              </a:tr>
              <a:tr h="2651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Renewable fuel</a:t>
                      </a:r>
                      <a:r>
                        <a:rPr kumimoji="0" lang="en-US" sz="1200" b="1" i="0" u="none" strike="noStrike" cap="none" normalizeH="0" baseline="30000" dirty="0" smtClean="0">
                          <a:ln>
                            <a:noFill/>
                          </a:ln>
                          <a:solidFill>
                            <a:schemeClr val="tx1"/>
                          </a:solidFill>
                          <a:effectLst/>
                          <a:latin typeface="Arial" charset="0"/>
                          <a:cs typeface="Arial" charset="0"/>
                        </a:rPr>
                        <a:t>*</a:t>
                      </a:r>
                      <a:endParaRPr kumimoji="0" lang="en-U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20%</a:t>
                      </a:r>
                      <a:endParaRPr kumimoji="0" lang="en-U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39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Advanced </a:t>
                      </a:r>
                      <a:r>
                        <a:rPr kumimoji="0" lang="en-US" sz="1200" b="1" i="0" u="none" strike="noStrike" cap="none" normalizeH="0" baseline="0" dirty="0" err="1" smtClean="0">
                          <a:ln>
                            <a:noFill/>
                          </a:ln>
                          <a:solidFill>
                            <a:schemeClr val="tx1"/>
                          </a:solidFill>
                          <a:effectLst/>
                          <a:latin typeface="Arial" charset="0"/>
                          <a:cs typeface="Arial" charset="0"/>
                        </a:rPr>
                        <a:t>biofuel</a:t>
                      </a:r>
                      <a:endParaRPr kumimoji="0" lang="en-U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50%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07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Biomass-based diesel</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50%</a:t>
                      </a:r>
                      <a:endParaRPr kumimoji="0" lang="en-U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67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Cellulosic biofuel</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60%</a:t>
                      </a:r>
                      <a:endParaRPr kumimoji="0" lang="en-U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05" name="Text Box 25"/>
          <p:cNvSpPr txBox="1">
            <a:spLocks noChangeArrowheads="1"/>
          </p:cNvSpPr>
          <p:nvPr/>
        </p:nvSpPr>
        <p:spPr bwMode="auto">
          <a:xfrm>
            <a:off x="4953000" y="3810000"/>
            <a:ext cx="37338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t>*The </a:t>
            </a:r>
            <a:r>
              <a:rPr lang="en-US" sz="1200" dirty="0"/>
              <a:t>20% criterion generally applies to renewable fuel from new facilities that commenced construction after December 19, 2007</a:t>
            </a:r>
            <a:r>
              <a:rPr lang="en-US" sz="1200" dirty="0" smtClean="0"/>
              <a:t>.</a:t>
            </a:r>
            <a:endParaRPr lang="en-US" sz="1200" dirty="0"/>
          </a:p>
        </p:txBody>
      </p:sp>
      <p:sp>
        <p:nvSpPr>
          <p:cNvPr id="6" name="TextBox 5"/>
          <p:cNvSpPr txBox="1"/>
          <p:nvPr/>
        </p:nvSpPr>
        <p:spPr>
          <a:xfrm>
            <a:off x="1828800" y="6324600"/>
            <a:ext cx="5248424" cy="338554"/>
          </a:xfrm>
          <a:prstGeom prst="rect">
            <a:avLst/>
          </a:prstGeom>
          <a:solidFill>
            <a:schemeClr val="tx1"/>
          </a:solidFill>
        </p:spPr>
        <p:txBody>
          <a:bodyPr wrap="none" rtlCol="0">
            <a:spAutoFit/>
          </a:bodyPr>
          <a:lstStyle/>
          <a:p>
            <a:r>
              <a:rPr lang="en-US" sz="1600" dirty="0" smtClean="0">
                <a:solidFill>
                  <a:srgbClr val="FFFF99"/>
                </a:solidFill>
              </a:rPr>
              <a:t>http://www.epa.gov/otaq/fuels/renewablefuels/index.htm</a:t>
            </a:r>
            <a:endParaRPr lang="en-US" sz="1600" dirty="0">
              <a:solidFill>
                <a:srgbClr val="FFFF99"/>
              </a:solidFill>
            </a:endParaRPr>
          </a:p>
        </p:txBody>
      </p:sp>
      <p:sp>
        <p:nvSpPr>
          <p:cNvPr id="8" name="Slide Number Placeholder 7"/>
          <p:cNvSpPr>
            <a:spLocks noGrp="1"/>
          </p:cNvSpPr>
          <p:nvPr>
            <p:ph type="sldNum" sz="quarter" idx="12"/>
          </p:nvPr>
        </p:nvSpPr>
        <p:spPr/>
        <p:txBody>
          <a:bodyPr/>
          <a:lstStyle/>
          <a:p>
            <a:pPr>
              <a:defRPr/>
            </a:pPr>
            <a:r>
              <a:rPr lang="en-US" dirty="0" smtClean="0"/>
              <a:t>22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 - Significant Biomass Resources</a:t>
            </a:r>
            <a:endParaRPr lang="en-US" sz="2800" dirty="0"/>
          </a:p>
        </p:txBody>
      </p:sp>
      <p:pic>
        <p:nvPicPr>
          <p:cNvPr id="3" name="Picture 2" descr="map_biomass_forest_residues.jpg"/>
          <p:cNvPicPr>
            <a:picLocks noChangeAspect="1"/>
          </p:cNvPicPr>
          <p:nvPr/>
        </p:nvPicPr>
        <p:blipFill>
          <a:blip r:embed="rId2" cstate="print"/>
          <a:stretch>
            <a:fillRect/>
          </a:stretch>
        </p:blipFill>
        <p:spPr>
          <a:xfrm>
            <a:off x="1524000" y="1447800"/>
            <a:ext cx="6647329" cy="5136572"/>
          </a:xfrm>
          <a:prstGeom prst="rect">
            <a:avLst/>
          </a:prstGeom>
        </p:spPr>
      </p:pic>
      <p:sp>
        <p:nvSpPr>
          <p:cNvPr id="5" name="Slide Number Placeholder 4"/>
          <p:cNvSpPr>
            <a:spLocks noGrp="1"/>
          </p:cNvSpPr>
          <p:nvPr>
            <p:ph type="sldNum" sz="quarter" idx="12"/>
          </p:nvPr>
        </p:nvSpPr>
        <p:spPr/>
        <p:txBody>
          <a:bodyPr/>
          <a:lstStyle/>
          <a:p>
            <a:pPr>
              <a:defRPr/>
            </a:pPr>
            <a:r>
              <a:rPr lang="en-US" dirty="0" smtClean="0"/>
              <a:t>24</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06375"/>
            <a:ext cx="6705600" cy="533400"/>
          </a:xfrm>
        </p:spPr>
        <p:txBody>
          <a:bodyPr/>
          <a:lstStyle/>
          <a:p>
            <a:r>
              <a:rPr lang="en-US" sz="2800" b="1" dirty="0" smtClean="0"/>
              <a:t>Topics to Cover</a:t>
            </a:r>
            <a:endParaRPr lang="en-US" sz="2800" b="1" dirty="0"/>
          </a:p>
        </p:txBody>
      </p:sp>
      <p:sp>
        <p:nvSpPr>
          <p:cNvPr id="3" name="Content Placeholder 2"/>
          <p:cNvSpPr>
            <a:spLocks noGrp="1"/>
          </p:cNvSpPr>
          <p:nvPr>
            <p:ph idx="1"/>
          </p:nvPr>
        </p:nvSpPr>
        <p:spPr>
          <a:xfrm>
            <a:off x="533400" y="2209800"/>
            <a:ext cx="8382000" cy="5026025"/>
          </a:xfrm>
        </p:spPr>
        <p:txBody>
          <a:bodyPr/>
          <a:lstStyle/>
          <a:p>
            <a:endParaRPr lang="en-US" sz="2400" dirty="0"/>
          </a:p>
          <a:p>
            <a:r>
              <a:rPr lang="en-US" sz="2400" dirty="0" smtClean="0"/>
              <a:t>EPA’s efforts on </a:t>
            </a:r>
            <a:br>
              <a:rPr lang="en-US" sz="2400" dirty="0" smtClean="0"/>
            </a:br>
            <a:r>
              <a:rPr lang="en-US" sz="2400" dirty="0" smtClean="0"/>
              <a:t>climate change mitigation</a:t>
            </a:r>
            <a:br>
              <a:rPr lang="en-US" sz="2400" dirty="0" smtClean="0"/>
            </a:br>
            <a:r>
              <a:rPr lang="en-US" sz="2400" dirty="0" smtClean="0"/>
              <a:t>and adaptation</a:t>
            </a:r>
            <a:endParaRPr lang="en-US" sz="2000" dirty="0" smtClean="0"/>
          </a:p>
          <a:p>
            <a:pPr lvl="1"/>
            <a:endParaRPr lang="en-US" sz="2000" dirty="0" smtClean="0"/>
          </a:p>
          <a:p>
            <a:r>
              <a:rPr lang="en-US" sz="2400" dirty="0" smtClean="0"/>
              <a:t>Discussion</a:t>
            </a:r>
            <a:endParaRPr lang="en-US" sz="2400" dirty="0"/>
          </a:p>
          <a:p>
            <a:endParaRPr lang="en-US" sz="2400" dirty="0"/>
          </a:p>
        </p:txBody>
      </p:sp>
      <p:pic>
        <p:nvPicPr>
          <p:cNvPr id="4" name="Picture 4" descr="j03045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57800" y="3124200"/>
            <a:ext cx="2997200" cy="2199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13123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2400" b="1" dirty="0" smtClean="0"/>
              <a:t>D.C. Circuit – Climate Change Litigation</a:t>
            </a:r>
          </a:p>
        </p:txBody>
      </p:sp>
      <p:sp>
        <p:nvSpPr>
          <p:cNvPr id="51203" name="Content Placeholder 2"/>
          <p:cNvSpPr>
            <a:spLocks noGrp="1"/>
          </p:cNvSpPr>
          <p:nvPr>
            <p:ph idx="1"/>
          </p:nvPr>
        </p:nvSpPr>
        <p:spPr>
          <a:xfrm>
            <a:off x="457200" y="1831975"/>
            <a:ext cx="4114800" cy="5026025"/>
          </a:xfrm>
        </p:spPr>
        <p:txBody>
          <a:bodyPr/>
          <a:lstStyle/>
          <a:p>
            <a:r>
              <a:rPr lang="en-US" sz="2000" i="1" dirty="0" smtClean="0"/>
              <a:t>Coalition for Responsible Regulation Inc. v. EPA -- </a:t>
            </a:r>
            <a:r>
              <a:rPr lang="en-US" sz="2000" dirty="0" smtClean="0"/>
              <a:t>On June 26, 2012, the U.S. Court of Appeals for the D.C. Circuit upheld EPA's Endangerment Finding and greenhouse gas regulations issued under the Clean Air Act (CAA) for passenger vehicles and CAA permitting for stationary sources.</a:t>
            </a:r>
          </a:p>
          <a:p>
            <a:endParaRPr lang="en-US" dirty="0" smtClean="0"/>
          </a:p>
        </p:txBody>
      </p:sp>
      <p:sp>
        <p:nvSpPr>
          <p:cNvPr id="4" name="Slide Number Placeholder 3"/>
          <p:cNvSpPr>
            <a:spLocks noGrp="1"/>
          </p:cNvSpPr>
          <p:nvPr>
            <p:ph type="sldNum" sz="quarter" idx="12"/>
          </p:nvPr>
        </p:nvSpPr>
        <p:spPr>
          <a:xfrm>
            <a:off x="3200400" y="6172200"/>
            <a:ext cx="5486400" cy="457200"/>
          </a:xfrm>
        </p:spPr>
        <p:txBody>
          <a:bodyPr/>
          <a:lstStyle/>
          <a:p>
            <a:pPr>
              <a:defRPr/>
            </a:pPr>
            <a:fld id="{817109E1-A1F3-4986-9E54-4CF89F0F6865}" type="slidenum">
              <a:rPr lang="en-US" smtClean="0"/>
              <a:pPr>
                <a:defRPr/>
              </a:pPr>
              <a:t>20</a:t>
            </a:fld>
            <a:endParaRPr lang="en-US" dirty="0"/>
          </a:p>
        </p:txBody>
      </p:sp>
      <p:sp>
        <p:nvSpPr>
          <p:cNvPr id="6" name="TextBox 5"/>
          <p:cNvSpPr txBox="1"/>
          <p:nvPr/>
        </p:nvSpPr>
        <p:spPr>
          <a:xfrm>
            <a:off x="1371600" y="6172200"/>
            <a:ext cx="6367192" cy="307777"/>
          </a:xfrm>
          <a:prstGeom prst="rect">
            <a:avLst/>
          </a:prstGeom>
          <a:solidFill>
            <a:schemeClr val="tx1"/>
          </a:solidFill>
        </p:spPr>
        <p:txBody>
          <a:bodyPr wrap="none" rtlCol="0">
            <a:spAutoFit/>
          </a:bodyPr>
          <a:lstStyle/>
          <a:p>
            <a:r>
              <a:rPr lang="en-US" sz="1400" b="1" dirty="0" smtClean="0">
                <a:solidFill>
                  <a:schemeClr val="bg1"/>
                </a:solidFill>
              </a:rPr>
              <a:t>http://www.epa.gov/climatechange/endangerment/ghgcourtdecision.html</a:t>
            </a:r>
            <a:endParaRPr lang="en-US" sz="1400" b="1" dirty="0">
              <a:solidFill>
                <a:schemeClr val="bg1"/>
              </a:solidFill>
            </a:endParaRPr>
          </a:p>
        </p:txBody>
      </p:sp>
      <p:sp>
        <p:nvSpPr>
          <p:cNvPr id="7" name="TextBox 6"/>
          <p:cNvSpPr txBox="1"/>
          <p:nvPr/>
        </p:nvSpPr>
        <p:spPr>
          <a:xfrm>
            <a:off x="5105400" y="1981200"/>
            <a:ext cx="3124200" cy="2862322"/>
          </a:xfrm>
          <a:prstGeom prst="rect">
            <a:avLst/>
          </a:prstGeom>
          <a:solidFill>
            <a:schemeClr val="accent6">
              <a:lumMod val="50000"/>
            </a:schemeClr>
          </a:solidFill>
        </p:spPr>
        <p:txBody>
          <a:bodyPr wrap="square" rtlCol="0">
            <a:spAutoFit/>
          </a:bodyPr>
          <a:lstStyle/>
          <a:p>
            <a:r>
              <a:rPr lang="en-US" sz="1200" b="1" i="1" dirty="0" smtClean="0">
                <a:solidFill>
                  <a:srgbClr val="FFFF99"/>
                </a:solidFill>
              </a:rPr>
              <a:t>Today's ruling is a strong validation of, in the Court's own words, the "unambiguously correct" approach we have taken in responding to the 2007 Supreme Court decision. I am pleased that the U.S. Court of Appeals for the D.C. Circuit found that EPA followed both the science and the law in taking common-sense, reasonable actions to address the very real threat of climate change by limiting greenhouse gas pollution from the largest sources.</a:t>
            </a:r>
          </a:p>
          <a:p>
            <a:endParaRPr lang="en-US" sz="1200" b="1" i="1" dirty="0" smtClean="0">
              <a:solidFill>
                <a:srgbClr val="FFFF99"/>
              </a:solidFill>
            </a:endParaRPr>
          </a:p>
          <a:p>
            <a:r>
              <a:rPr lang="en-US" sz="1200" b="1" dirty="0" smtClean="0">
                <a:solidFill>
                  <a:srgbClr val="FFFF99"/>
                </a:solidFill>
              </a:rPr>
              <a:t>Lisa Jackson</a:t>
            </a:r>
          </a:p>
          <a:p>
            <a:r>
              <a:rPr lang="en-US" sz="1200" b="1" dirty="0" smtClean="0">
                <a:solidFill>
                  <a:srgbClr val="FFFF99"/>
                </a:solidFill>
              </a:rPr>
              <a:t>EPA Administrator</a:t>
            </a:r>
            <a:endParaRPr lang="en-US" sz="1200" b="1" dirty="0">
              <a:solidFill>
                <a:srgbClr val="FFFF99"/>
              </a:solidFill>
            </a:endParaRPr>
          </a:p>
        </p:txBody>
      </p:sp>
      <p:pic>
        <p:nvPicPr>
          <p:cNvPr id="78850" name="Picture 2" descr="C:\Program Files (x86)\Microsoft Office\MEDIA\CAGCAT10\j0300840.wmf"/>
          <p:cNvPicPr>
            <a:picLocks noChangeAspect="1" noChangeArrowheads="1"/>
          </p:cNvPicPr>
          <p:nvPr/>
        </p:nvPicPr>
        <p:blipFill>
          <a:blip r:embed="rId3" cstate="print"/>
          <a:srcRect/>
          <a:stretch>
            <a:fillRect/>
          </a:stretch>
        </p:blipFill>
        <p:spPr bwMode="auto">
          <a:xfrm>
            <a:off x="6705600" y="4343400"/>
            <a:ext cx="1356971" cy="1143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Lags in Energy Efficiency</a:t>
            </a:r>
            <a:endParaRPr lang="en-US" dirty="0"/>
          </a:p>
        </p:txBody>
      </p:sp>
      <p:pic>
        <p:nvPicPr>
          <p:cNvPr id="4" name="Content Placeholder 3" descr="Figure 12.4 - energy efficiency scorecard rankings.jpg"/>
          <p:cNvPicPr>
            <a:picLocks noGrp="1" noChangeAspect="1"/>
          </p:cNvPicPr>
          <p:nvPr>
            <p:ph idx="1"/>
          </p:nvPr>
        </p:nvPicPr>
        <p:blipFill>
          <a:blip r:embed="rId2" cstate="print"/>
          <a:stretch>
            <a:fillRect/>
          </a:stretch>
        </p:blipFill>
        <p:spPr>
          <a:xfrm>
            <a:off x="490748" y="1371600"/>
            <a:ext cx="8162504" cy="5026025"/>
          </a:xfrm>
        </p:spPr>
      </p:pic>
      <p:sp>
        <p:nvSpPr>
          <p:cNvPr id="6" name="Slide Number Placeholder 5"/>
          <p:cNvSpPr>
            <a:spLocks noGrp="1"/>
          </p:cNvSpPr>
          <p:nvPr>
            <p:ph type="sldNum" sz="quarter" idx="12"/>
          </p:nvPr>
        </p:nvSpPr>
        <p:spPr/>
        <p:txBody>
          <a:bodyPr/>
          <a:lstStyle/>
          <a:p>
            <a:pPr>
              <a:defRPr/>
            </a:pPr>
            <a:r>
              <a:rPr lang="en-US" dirty="0" smtClean="0"/>
              <a:t>4</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noChangeArrowheads="1"/>
          </p:cNvSpPr>
          <p:nvPr>
            <p:ph type="title"/>
          </p:nvPr>
        </p:nvSpPr>
        <p:spPr>
          <a:xfrm>
            <a:off x="2438400" y="206375"/>
            <a:ext cx="5943600" cy="533400"/>
          </a:xfrm>
          <a:noFill/>
        </p:spPr>
        <p:txBody>
          <a:bodyPr/>
          <a:lstStyle/>
          <a:p>
            <a:pPr eaLnBrk="1" hangingPunct="1"/>
            <a:r>
              <a:rPr lang="en-US" sz="2800" b="1" dirty="0" smtClean="0"/>
              <a:t>What about </a:t>
            </a:r>
            <a:r>
              <a:rPr lang="en-US" sz="2800" b="1" dirty="0" smtClean="0"/>
              <a:t> </a:t>
            </a:r>
            <a:r>
              <a:rPr lang="en-US" sz="2800" b="1" dirty="0" smtClean="0"/>
              <a:t>Energy Efficiency?</a:t>
            </a:r>
          </a:p>
        </p:txBody>
      </p:sp>
      <p:sp>
        <p:nvSpPr>
          <p:cNvPr id="5123" name="Rectangle 13"/>
          <p:cNvSpPr>
            <a:spLocks noGrp="1" noChangeArrowheads="1"/>
          </p:cNvSpPr>
          <p:nvPr>
            <p:ph type="body" idx="1"/>
          </p:nvPr>
        </p:nvSpPr>
        <p:spPr>
          <a:xfrm>
            <a:off x="457200" y="1447800"/>
            <a:ext cx="8077200" cy="5181600"/>
          </a:xfrm>
          <a:noFill/>
        </p:spPr>
        <p:txBody>
          <a:bodyPr/>
          <a:lstStyle/>
          <a:p>
            <a:pPr eaLnBrk="1" hangingPunct="1">
              <a:lnSpc>
                <a:spcPct val="80000"/>
              </a:lnSpc>
            </a:pPr>
            <a:r>
              <a:rPr lang="en-US" sz="1800" b="1" dirty="0" smtClean="0"/>
              <a:t>A recent study by Duke University and GA Tech showed aggressive EE initiatives in the South could, by 2020:</a:t>
            </a:r>
          </a:p>
          <a:p>
            <a:pPr eaLnBrk="1" hangingPunct="1">
              <a:lnSpc>
                <a:spcPct val="80000"/>
              </a:lnSpc>
            </a:pPr>
            <a:endParaRPr lang="en-US" sz="1800" b="1" dirty="0" smtClean="0"/>
          </a:p>
          <a:p>
            <a:pPr lvl="1" eaLnBrk="1" hangingPunct="1">
              <a:lnSpc>
                <a:spcPct val="80000"/>
              </a:lnSpc>
            </a:pPr>
            <a:r>
              <a:rPr lang="en-US" sz="1600" dirty="0" smtClean="0"/>
              <a:t>Prevent 16% growth in energy consumption in the residential, commercial, industrial (RCI) sectors</a:t>
            </a:r>
          </a:p>
          <a:p>
            <a:pPr lvl="1" eaLnBrk="1" hangingPunct="1">
              <a:lnSpc>
                <a:spcPct val="80000"/>
              </a:lnSpc>
            </a:pPr>
            <a:endParaRPr lang="en-US" sz="1600" dirty="0" smtClean="0"/>
          </a:p>
          <a:p>
            <a:pPr lvl="1" eaLnBrk="1" hangingPunct="1">
              <a:lnSpc>
                <a:spcPct val="80000"/>
              </a:lnSpc>
            </a:pPr>
            <a:r>
              <a:rPr lang="en-US" sz="1600" dirty="0" smtClean="0"/>
              <a:t>Retire almost 25 GW of older power plants                                                       and avoid 49 GW from new plants</a:t>
            </a:r>
          </a:p>
          <a:p>
            <a:pPr lvl="1" eaLnBrk="1" hangingPunct="1">
              <a:lnSpc>
                <a:spcPct val="80000"/>
              </a:lnSpc>
            </a:pPr>
            <a:endParaRPr lang="en-US" sz="1600" dirty="0" smtClean="0"/>
          </a:p>
          <a:p>
            <a:pPr lvl="1" eaLnBrk="1" hangingPunct="1">
              <a:lnSpc>
                <a:spcPct val="80000"/>
              </a:lnSpc>
            </a:pPr>
            <a:r>
              <a:rPr lang="en-US" sz="1600" dirty="0" smtClean="0"/>
              <a:t>Generate jobs and cut utility bills </a:t>
            </a:r>
          </a:p>
          <a:p>
            <a:pPr lvl="2" eaLnBrk="1" hangingPunct="1">
              <a:lnSpc>
                <a:spcPct val="80000"/>
              </a:lnSpc>
            </a:pPr>
            <a:r>
              <a:rPr lang="en-US" sz="1400" dirty="0" smtClean="0"/>
              <a:t>Energy bills reduced by $41 billion</a:t>
            </a:r>
          </a:p>
          <a:p>
            <a:pPr lvl="2" eaLnBrk="1" hangingPunct="1">
              <a:lnSpc>
                <a:spcPct val="80000"/>
              </a:lnSpc>
            </a:pPr>
            <a:r>
              <a:rPr lang="en-US" sz="1400" dirty="0" smtClean="0"/>
              <a:t>Electricity rate increases moderated</a:t>
            </a:r>
          </a:p>
          <a:p>
            <a:pPr lvl="2" eaLnBrk="1" hangingPunct="1">
              <a:lnSpc>
                <a:spcPct val="80000"/>
              </a:lnSpc>
            </a:pPr>
            <a:r>
              <a:rPr lang="en-US" sz="1400" dirty="0" smtClean="0"/>
              <a:t>380,000 new jobs created</a:t>
            </a:r>
          </a:p>
          <a:p>
            <a:pPr lvl="2" eaLnBrk="1" hangingPunct="1">
              <a:lnSpc>
                <a:spcPct val="80000"/>
              </a:lnSpc>
            </a:pPr>
            <a:r>
              <a:rPr lang="en-US" sz="1400" dirty="0" smtClean="0"/>
              <a:t>Grow Region’s economy by $1.23 billion</a:t>
            </a:r>
          </a:p>
          <a:p>
            <a:pPr lvl="1" eaLnBrk="1" hangingPunct="1">
              <a:lnSpc>
                <a:spcPct val="80000"/>
              </a:lnSpc>
            </a:pPr>
            <a:endParaRPr lang="en-US" sz="1600" dirty="0" smtClean="0"/>
          </a:p>
          <a:p>
            <a:pPr lvl="1" eaLnBrk="1" hangingPunct="1">
              <a:lnSpc>
                <a:spcPct val="80000"/>
              </a:lnSpc>
            </a:pPr>
            <a:r>
              <a:rPr lang="en-US" sz="1600" dirty="0" smtClean="0"/>
              <a:t>Result in significant water savings </a:t>
            </a:r>
          </a:p>
          <a:p>
            <a:pPr lvl="2" eaLnBrk="1" hangingPunct="1">
              <a:lnSpc>
                <a:spcPct val="80000"/>
              </a:lnSpc>
            </a:pPr>
            <a:r>
              <a:rPr lang="en-US" sz="1400" dirty="0" smtClean="0"/>
              <a:t>8.6 billion gallons freshwater conserved in                                                                    2020 (56% of projected growth in cooling </a:t>
            </a:r>
            <a:br>
              <a:rPr lang="en-US" sz="1400" dirty="0" smtClean="0"/>
            </a:br>
            <a:r>
              <a:rPr lang="en-US" sz="1400" dirty="0" smtClean="0"/>
              <a:t>water needs) </a:t>
            </a:r>
          </a:p>
          <a:p>
            <a:pPr lvl="2" eaLnBrk="1" hangingPunct="1">
              <a:lnSpc>
                <a:spcPct val="80000"/>
              </a:lnSpc>
            </a:pPr>
            <a:r>
              <a:rPr lang="en-US" sz="1400" dirty="0" smtClean="0"/>
              <a:t>20.1 billion gallons conserved water by </a:t>
            </a:r>
            <a:br>
              <a:rPr lang="en-US" sz="1400" dirty="0" smtClean="0"/>
            </a:br>
            <a:r>
              <a:rPr lang="en-US" sz="1400" dirty="0" smtClean="0"/>
              <a:t>2030 (or 45% of projected growth)</a:t>
            </a:r>
          </a:p>
        </p:txBody>
      </p:sp>
      <p:sp>
        <p:nvSpPr>
          <p:cNvPr id="5124" name="Text Box 14"/>
          <p:cNvSpPr txBox="1">
            <a:spLocks noChangeArrowheads="1"/>
          </p:cNvSpPr>
          <p:nvPr/>
        </p:nvSpPr>
        <p:spPr bwMode="auto">
          <a:xfrm>
            <a:off x="6096000" y="6019800"/>
            <a:ext cx="228600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i="1" dirty="0" smtClean="0"/>
              <a:t>Source - Southeast </a:t>
            </a:r>
            <a:r>
              <a:rPr lang="en-US" sz="1000" b="1" i="1" dirty="0"/>
              <a:t>Energy Efficiency Study: Energy Efficiency in the South</a:t>
            </a:r>
            <a:r>
              <a:rPr lang="en-US" sz="1000" dirty="0"/>
              <a:t> </a:t>
            </a:r>
          </a:p>
        </p:txBody>
      </p:sp>
      <p:pic>
        <p:nvPicPr>
          <p:cNvPr id="5125" name="Picture 16" descr="MC900360548[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3124200"/>
            <a:ext cx="2740025" cy="2743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 name="Slide Number Placeholder 6"/>
          <p:cNvSpPr>
            <a:spLocks noGrp="1"/>
          </p:cNvSpPr>
          <p:nvPr>
            <p:ph type="sldNum" sz="quarter" idx="12"/>
          </p:nvPr>
        </p:nvSpPr>
        <p:spPr/>
        <p:txBody>
          <a:bodyPr/>
          <a:lstStyle/>
          <a:p>
            <a:pPr>
              <a:defRPr/>
            </a:pPr>
            <a:r>
              <a:rPr lang="en-US" dirty="0" smtClean="0"/>
              <a:t>26</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Pj0443950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Rectangle 4"/>
          <p:cNvSpPr>
            <a:spLocks noGrp="1" noChangeArrowheads="1"/>
          </p:cNvSpPr>
          <p:nvPr>
            <p:ph type="body" idx="1"/>
          </p:nvPr>
        </p:nvSpPr>
        <p:spPr>
          <a:xfrm>
            <a:off x="533400" y="1143000"/>
            <a:ext cx="8229600" cy="1828800"/>
          </a:xfrm>
        </p:spPr>
        <p:txBody>
          <a:bodyPr/>
          <a:lstStyle/>
          <a:p>
            <a:pPr eaLnBrk="1" hangingPunct="1">
              <a:lnSpc>
                <a:spcPct val="80000"/>
              </a:lnSpc>
            </a:pPr>
            <a:r>
              <a:rPr lang="en-US" sz="2000" b="1" dirty="0" smtClean="0">
                <a:solidFill>
                  <a:schemeClr val="bg1"/>
                </a:solidFill>
              </a:rPr>
              <a:t>Renewable energy technologies are key to creating a clean energy future for not only the nation, but the world</a:t>
            </a:r>
            <a:r>
              <a:rPr lang="en-US" sz="2000" dirty="0" smtClean="0">
                <a:solidFill>
                  <a:schemeClr val="bg1"/>
                </a:solidFill>
              </a:rPr>
              <a:t> </a:t>
            </a:r>
          </a:p>
          <a:p>
            <a:pPr lvl="1" eaLnBrk="1" hangingPunct="1">
              <a:lnSpc>
                <a:spcPct val="80000"/>
              </a:lnSpc>
            </a:pPr>
            <a:r>
              <a:rPr lang="en-US" sz="1800" dirty="0" smtClean="0">
                <a:solidFill>
                  <a:schemeClr val="bg1"/>
                </a:solidFill>
              </a:rPr>
              <a:t>Constantly replenished and will not run out</a:t>
            </a:r>
          </a:p>
          <a:p>
            <a:pPr lvl="1" eaLnBrk="1" hangingPunct="1">
              <a:lnSpc>
                <a:spcPct val="80000"/>
              </a:lnSpc>
            </a:pPr>
            <a:r>
              <a:rPr lang="en-US" sz="1800" dirty="0" smtClean="0">
                <a:solidFill>
                  <a:schemeClr val="bg1"/>
                </a:solidFill>
              </a:rPr>
              <a:t>Our nation has abundant renewable energy resources</a:t>
            </a:r>
          </a:p>
          <a:p>
            <a:pPr lvl="1" eaLnBrk="1" hangingPunct="1">
              <a:lnSpc>
                <a:spcPct val="80000"/>
              </a:lnSpc>
            </a:pPr>
            <a:r>
              <a:rPr lang="en-US" sz="1800" dirty="0" smtClean="0">
                <a:solidFill>
                  <a:schemeClr val="bg1"/>
                </a:solidFill>
              </a:rPr>
              <a:t>Can have a smaller environmental impact than traditional </a:t>
            </a:r>
            <a:br>
              <a:rPr lang="en-US" sz="1800" dirty="0" smtClean="0">
                <a:solidFill>
                  <a:schemeClr val="bg1"/>
                </a:solidFill>
              </a:rPr>
            </a:br>
            <a:r>
              <a:rPr lang="en-US" sz="1800" dirty="0" smtClean="0">
                <a:solidFill>
                  <a:schemeClr val="bg1"/>
                </a:solidFill>
              </a:rPr>
              <a:t>(e.g., fossil fuel) sources</a:t>
            </a:r>
          </a:p>
        </p:txBody>
      </p:sp>
      <p:sp>
        <p:nvSpPr>
          <p:cNvPr id="6148" name="Rectangle 7"/>
          <p:cNvSpPr>
            <a:spLocks noChangeArrowheads="1"/>
          </p:cNvSpPr>
          <p:nvPr/>
        </p:nvSpPr>
        <p:spPr bwMode="gray">
          <a:xfrm>
            <a:off x="1371600" y="304800"/>
            <a:ext cx="68580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18900000" algn="ctr" rotWithShape="0">
                    <a:srgbClr val="000000">
                      <a:alpha val="50000"/>
                    </a:srgbClr>
                  </a:outerShdw>
                </a:effectLst>
              </a14:hiddenEffects>
            </a:ext>
          </a:extLst>
        </p:spPr>
        <p:txBody>
          <a:bodyPr anchor="ctr"/>
          <a:lstStyle/>
          <a:p>
            <a:pPr algn="ctr"/>
            <a:r>
              <a:rPr lang="en-US" sz="3200" b="1" dirty="0" smtClean="0">
                <a:solidFill>
                  <a:srgbClr val="FFFF99"/>
                </a:solidFill>
              </a:rPr>
              <a:t>What about</a:t>
            </a:r>
            <a:r>
              <a:rPr lang="en-US" sz="3200" b="1" dirty="0" smtClean="0">
                <a:solidFill>
                  <a:srgbClr val="FFFF99"/>
                </a:solidFill>
              </a:rPr>
              <a:t> </a:t>
            </a:r>
            <a:r>
              <a:rPr lang="en-US" sz="3200" b="1" dirty="0">
                <a:solidFill>
                  <a:srgbClr val="FFFF99"/>
                </a:solidFill>
              </a:rPr>
              <a:t>Renewable Energy?</a:t>
            </a:r>
          </a:p>
        </p:txBody>
      </p:sp>
      <p:grpSp>
        <p:nvGrpSpPr>
          <p:cNvPr id="2" name="Group 20"/>
          <p:cNvGrpSpPr>
            <a:grpSpLocks/>
          </p:cNvGrpSpPr>
          <p:nvPr/>
        </p:nvGrpSpPr>
        <p:grpSpPr bwMode="auto">
          <a:xfrm>
            <a:off x="228600" y="3200400"/>
            <a:ext cx="8610600" cy="936625"/>
            <a:chOff x="96" y="2016"/>
            <a:chExt cx="5424" cy="590"/>
          </a:xfrm>
        </p:grpSpPr>
        <p:pic>
          <p:nvPicPr>
            <p:cNvPr id="6151" name="Picture 9" descr="Photo of a row of solar panel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 y="2016"/>
              <a:ext cx="864" cy="589"/>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6152" name="Picture 11" descr="Photo of four wind turbine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 y="2016"/>
              <a:ext cx="864" cy="589"/>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6153" name="Picture 13" descr="Photo of a farmer inspecting his crops in a fiel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20" y="2016"/>
              <a:ext cx="864" cy="589"/>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6154" name="Picture 15" descr="Photo of a hot spri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32" y="2016"/>
              <a:ext cx="864" cy="589"/>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6155" name="Picture 17" descr="Photo of an ocean wav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44" y="2016"/>
              <a:ext cx="864" cy="588"/>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6156" name="Picture 19" descr="Photo of a dam that produces hydropowe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56" y="2016"/>
              <a:ext cx="864" cy="59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150" name="Text Box 21"/>
          <p:cNvSpPr txBox="1">
            <a:spLocks noChangeArrowheads="1"/>
          </p:cNvSpPr>
          <p:nvPr/>
        </p:nvSpPr>
        <p:spPr bwMode="auto">
          <a:xfrm>
            <a:off x="5105400" y="6491288"/>
            <a:ext cx="3663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See:  http://www.nrel.gov/learning/</a:t>
            </a:r>
          </a:p>
        </p:txBody>
      </p:sp>
      <p:sp>
        <p:nvSpPr>
          <p:cNvPr id="14" name="Slide Number Placeholder 13"/>
          <p:cNvSpPr>
            <a:spLocks noGrp="1"/>
          </p:cNvSpPr>
          <p:nvPr>
            <p:ph type="sldNum" sz="quarter" idx="12"/>
          </p:nvPr>
        </p:nvSpPr>
        <p:spPr/>
        <p:txBody>
          <a:bodyPr/>
          <a:lstStyle/>
          <a:p>
            <a:pPr>
              <a:defRPr/>
            </a:pPr>
            <a:r>
              <a:rPr lang="en-US" smtClean="0"/>
              <a:t>1</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76400" y="152400"/>
            <a:ext cx="6858000" cy="533400"/>
          </a:xfrm>
        </p:spPr>
        <p:txBody>
          <a:bodyPr/>
          <a:lstStyle/>
          <a:p>
            <a:r>
              <a:rPr lang="en-US" sz="2400" smtClean="0"/>
              <a:t>EPA Programs Supporting Renewable Energy</a:t>
            </a:r>
          </a:p>
        </p:txBody>
      </p:sp>
      <p:sp>
        <p:nvSpPr>
          <p:cNvPr id="3" name="Content Placeholder 2"/>
          <p:cNvSpPr>
            <a:spLocks noGrp="1"/>
          </p:cNvSpPr>
          <p:nvPr>
            <p:ph idx="1"/>
          </p:nvPr>
        </p:nvSpPr>
        <p:spPr>
          <a:xfrm>
            <a:off x="457200" y="1524000"/>
            <a:ext cx="8229600" cy="5026025"/>
          </a:xfrm>
        </p:spPr>
        <p:txBody>
          <a:bodyPr>
            <a:normAutofit fontScale="92500" lnSpcReduction="10000"/>
          </a:bodyPr>
          <a:lstStyle/>
          <a:p>
            <a:pPr>
              <a:defRPr/>
            </a:pPr>
            <a:r>
              <a:rPr lang="en-US" sz="1400" b="1" dirty="0" smtClean="0"/>
              <a:t>State and Local Climate and Energy Program</a:t>
            </a:r>
          </a:p>
          <a:p>
            <a:pPr lvl="1">
              <a:defRPr/>
            </a:pPr>
            <a:r>
              <a:rPr lang="en-US" sz="1200" dirty="0" smtClean="0"/>
              <a:t>The State Climate and Energy Program helps states develop policies and programs that can reduce greenhouse gas emissions, lower energy costs, improve air quality and public health, and help achieve economic development goals. EPA provides states with and advises them on proven, cost–effective best practices, peer exchange opportunities, and analytical tools.</a:t>
            </a:r>
            <a:br>
              <a:rPr lang="en-US" sz="1200" dirty="0" smtClean="0"/>
            </a:br>
            <a:endParaRPr lang="en-US" sz="1200" dirty="0" smtClean="0"/>
          </a:p>
          <a:p>
            <a:pPr>
              <a:defRPr/>
            </a:pPr>
            <a:r>
              <a:rPr lang="en-US" sz="1400" b="1" dirty="0" smtClean="0"/>
              <a:t>Green Power Partnership (GPP)</a:t>
            </a:r>
          </a:p>
          <a:p>
            <a:pPr lvl="1">
              <a:defRPr/>
            </a:pPr>
            <a:r>
              <a:rPr lang="en-US" sz="1200" dirty="0" smtClean="0"/>
              <a:t>GPP is a voluntary program that supports the organizational procurement of green power by offering expert advice, technical support, tools, and resources. The Partnership works with thousands of companies, colleges and universities, organizations, and local, state, and federal government agencies. GPP provides resources to states on how they can lead by example by purchasing green power for government operations.</a:t>
            </a:r>
            <a:br>
              <a:rPr lang="en-US" sz="1200" dirty="0" smtClean="0"/>
            </a:br>
            <a:endParaRPr lang="en-US" sz="1200" dirty="0" smtClean="0"/>
          </a:p>
          <a:p>
            <a:pPr>
              <a:defRPr/>
            </a:pPr>
            <a:r>
              <a:rPr lang="en-US" sz="1400" b="1" dirty="0" smtClean="0"/>
              <a:t>Landfill Methane Outreach Program (LMOP)</a:t>
            </a:r>
          </a:p>
          <a:p>
            <a:pPr lvl="1">
              <a:defRPr/>
            </a:pPr>
            <a:r>
              <a:rPr lang="en-US" sz="1200" dirty="0" smtClean="0"/>
              <a:t>LMOP is a voluntary assistance and partnership program that promotes the use of landfill gas as a renewable, green energy source. By preventing emissions of methane through the development of landfill gas energy projects, LMOP helps businesses, states, energy providers, and communities protect the environment and build a sustainable future.</a:t>
            </a:r>
            <a:br>
              <a:rPr lang="en-US" sz="1200" dirty="0" smtClean="0"/>
            </a:br>
            <a:endParaRPr lang="en-US" sz="1200" dirty="0" smtClean="0"/>
          </a:p>
          <a:p>
            <a:pPr>
              <a:defRPr/>
            </a:pPr>
            <a:r>
              <a:rPr lang="en-US" sz="1400" b="1" dirty="0" smtClean="0"/>
              <a:t>AgSTAR</a:t>
            </a:r>
          </a:p>
          <a:p>
            <a:pPr lvl="1">
              <a:defRPr/>
            </a:pPr>
            <a:r>
              <a:rPr lang="en-US" sz="1200" dirty="0" smtClean="0"/>
              <a:t>AgSTAR is a voluntary program jointly sponsored by EPA, the U.S. Department of Agriculture, and the U.S. Department of Energy. The program encourages the use of methane recovery (biogas) technologies at confined animal feeding operations that manage manure as liquids or slurries. </a:t>
            </a:r>
            <a:br>
              <a:rPr lang="en-US" sz="1200" dirty="0" smtClean="0"/>
            </a:br>
            <a:endParaRPr lang="en-US" sz="1200" dirty="0" smtClean="0"/>
          </a:p>
          <a:p>
            <a:pPr>
              <a:defRPr/>
            </a:pPr>
            <a:r>
              <a:rPr lang="en-US" sz="1400" b="1" dirty="0" smtClean="0"/>
              <a:t>RE–Powering America's Lands</a:t>
            </a:r>
          </a:p>
          <a:p>
            <a:pPr lvl="1">
              <a:defRPr/>
            </a:pPr>
            <a:r>
              <a:rPr lang="en-US" sz="1200" dirty="0" smtClean="0"/>
              <a:t>EPA is encouraging renewable energy development on current and formerly contaminated land and mining sites. This initiative identifies the renewable energy potential of these sites and provides other useful resources for communities, developers, industry, state and local governments or anyone interested in reusing these sites for renewable energy development.</a:t>
            </a:r>
          </a:p>
        </p:txBody>
      </p:sp>
      <p:sp>
        <p:nvSpPr>
          <p:cNvPr id="5" name="Slide Number Placeholder 4"/>
          <p:cNvSpPr>
            <a:spLocks noGrp="1"/>
          </p:cNvSpPr>
          <p:nvPr>
            <p:ph type="sldNum" sz="quarter" idx="12"/>
          </p:nvPr>
        </p:nvSpPr>
        <p:spPr/>
        <p:txBody>
          <a:bodyPr/>
          <a:lstStyle/>
          <a:p>
            <a:pPr>
              <a:defRPr/>
            </a:pPr>
            <a:r>
              <a:rPr lang="en-US" dirty="0" smtClean="0"/>
              <a:t>28</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8" name="Rectangle 6"/>
          <p:cNvSpPr>
            <a:spLocks noGrp="1" noChangeArrowheads="1"/>
          </p:cNvSpPr>
          <p:nvPr>
            <p:ph type="title"/>
          </p:nvPr>
        </p:nvSpPr>
        <p:spPr>
          <a:noFill/>
          <a:ln/>
        </p:spPr>
        <p:txBody>
          <a:bodyPr/>
          <a:lstStyle/>
          <a:p>
            <a:r>
              <a:rPr lang="en-US" sz="3200" dirty="0" smtClean="0"/>
              <a:t>Georgia’s Solar Resource</a:t>
            </a:r>
            <a:endParaRPr lang="en-US" sz="3200" dirty="0"/>
          </a:p>
        </p:txBody>
      </p:sp>
      <p:pic>
        <p:nvPicPr>
          <p:cNvPr id="7" name="Picture 6" descr="PV Solar Resource: U.S., Germany and Spain">
            <a:hlinkClick r:id="rId3"/>
          </p:cNvPr>
          <p:cNvPicPr/>
          <p:nvPr/>
        </p:nvPicPr>
        <p:blipFill>
          <a:blip r:embed="rId4" cstate="print"/>
          <a:srcRect/>
          <a:stretch>
            <a:fillRect/>
          </a:stretch>
        </p:blipFill>
        <p:spPr bwMode="auto">
          <a:xfrm>
            <a:off x="1371600" y="1371600"/>
            <a:ext cx="6858000" cy="5257800"/>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r>
              <a:rPr lang="en-US" dirty="0" smtClean="0"/>
              <a:t>29</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71600" y="228600"/>
            <a:ext cx="7391400" cy="533400"/>
          </a:xfrm>
        </p:spPr>
        <p:txBody>
          <a:bodyPr/>
          <a:lstStyle/>
          <a:p>
            <a:pPr eaLnBrk="1" hangingPunct="1"/>
            <a:r>
              <a:rPr lang="en-US" sz="2300" b="1" dirty="0" smtClean="0"/>
              <a:t>Partnership Programs to Address Energy/Climate</a:t>
            </a:r>
            <a:endParaRPr lang="en-US" sz="2300" b="1" baseline="-25000" dirty="0" smtClean="0"/>
          </a:p>
        </p:txBody>
      </p:sp>
      <p:pic>
        <p:nvPicPr>
          <p:cNvPr id="22531" name="Picture 3" descr="Agstar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600200"/>
            <a:ext cx="1752600" cy="65881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Picture 4" descr="CMOP 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2590800"/>
            <a:ext cx="1676400" cy="63023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5" descr="Lmop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0" y="3657600"/>
            <a:ext cx="1828800" cy="68897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6" descr="Gas STAR 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71600" y="4648200"/>
            <a:ext cx="1828800" cy="68897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7" descr="Methane to Markets log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86400" y="1828800"/>
            <a:ext cx="157162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8" descr="Images from the National Clean Diesel Campaign"/>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43200" y="2971800"/>
            <a:ext cx="232410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9" descr="SmartWay"/>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124200" y="6248400"/>
            <a:ext cx="442912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8" name="Picture 10" descr="Clean School Bus USA Logo"/>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05200" y="4724400"/>
            <a:ext cx="1981200"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9" name="Picture 11" descr="ENERGY STAR logo">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315200" y="2971800"/>
            <a:ext cx="1362075" cy="139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0" name="Picture 12" descr="Photo collage of emission sources of high global warming potential gases including: electricity transmission, aluminum production, magnesium production and casting, HCFC-22 usage, and semi-conductor manufacturi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705600" y="5638800"/>
            <a:ext cx="2067480" cy="75247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2" name="Picture 14" descr="Combined Heat and Power Partnership logo">
            <a:hlinkClick r:id="rId14"/>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352800" y="2133600"/>
            <a:ext cx="1543050" cy="63817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3" name="Picture 15" descr="Green Power Partnership logo">
            <a:hlinkClick r:id="rId16"/>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657600" y="3886200"/>
            <a:ext cx="1543050" cy="75247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4" name="Picture 16" descr="Clean Energy: State and Local Climate and Energy Program logo."/>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381000" y="5486400"/>
            <a:ext cx="1981200" cy="103822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5" name="Picture 17" descr="WasteWise logo"/>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638800" y="2909888"/>
            <a:ext cx="1009650" cy="91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6" name="Picture 18" descr="aterSense program logo"/>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6705600" y="1295400"/>
            <a:ext cx="1333500" cy="7874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7" name="Picture 19" descr="Smart Growth Network logo"/>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4572000" y="1371600"/>
            <a:ext cx="1114425" cy="62865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3" descr="SEDC logo"/>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5638800" y="4038600"/>
            <a:ext cx="1542415" cy="129126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Slide Number Placeholder 21"/>
          <p:cNvSpPr>
            <a:spLocks noGrp="1"/>
          </p:cNvSpPr>
          <p:nvPr>
            <p:ph type="sldNum" sz="quarter" idx="12"/>
          </p:nvPr>
        </p:nvSpPr>
        <p:spPr/>
        <p:txBody>
          <a:bodyPr/>
          <a:lstStyle/>
          <a:p>
            <a:pPr>
              <a:defRPr/>
            </a:pPr>
            <a:r>
              <a:rPr lang="en-US" dirty="0" smtClean="0"/>
              <a:t>30</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0" y="0"/>
            <a:ext cx="9144000" cy="6883851"/>
          </a:xfrm>
          <a:prstGeom prst="rect">
            <a:avLst/>
          </a:prstGeom>
          <a:noFill/>
          <a:ln w="9525">
            <a:noFill/>
            <a:miter lim="800000"/>
            <a:headEnd/>
            <a:tailEnd/>
          </a:ln>
        </p:spPr>
      </p:pic>
      <p:sp>
        <p:nvSpPr>
          <p:cNvPr id="3" name="TextBox 2"/>
          <p:cNvSpPr txBox="1"/>
          <p:nvPr/>
        </p:nvSpPr>
        <p:spPr>
          <a:xfrm>
            <a:off x="3048000" y="6324600"/>
            <a:ext cx="5064079" cy="338554"/>
          </a:xfrm>
          <a:prstGeom prst="rect">
            <a:avLst/>
          </a:prstGeom>
          <a:solidFill>
            <a:schemeClr val="bg1"/>
          </a:solidFill>
          <a:ln>
            <a:solidFill>
              <a:schemeClr val="tx1"/>
            </a:solidFill>
          </a:ln>
        </p:spPr>
        <p:txBody>
          <a:bodyPr wrap="none" rtlCol="0">
            <a:spAutoFit/>
          </a:bodyPr>
          <a:lstStyle/>
          <a:p>
            <a:r>
              <a:rPr lang="en-US" sz="1600" dirty="0" smtClean="0"/>
              <a:t>http://www.globalchange.gov/what-we-do/assessment</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0" y="-1"/>
            <a:ext cx="9144000" cy="6835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cstate="print"/>
          <a:srcRect/>
          <a:stretch>
            <a:fillRect/>
          </a:stretch>
        </p:blipFill>
        <p:spPr bwMode="auto">
          <a:xfrm>
            <a:off x="0" y="0"/>
            <a:ext cx="9144000" cy="6732841"/>
          </a:xfrm>
          <a:prstGeom prst="rect">
            <a:avLst/>
          </a:prstGeom>
          <a:noFill/>
          <a:ln w="9525">
            <a:noFill/>
            <a:miter lim="800000"/>
            <a:headEnd/>
            <a:tailEnd/>
          </a:ln>
        </p:spPr>
      </p:pic>
      <p:sp>
        <p:nvSpPr>
          <p:cNvPr id="4" name="TextBox 3"/>
          <p:cNvSpPr txBox="1"/>
          <p:nvPr/>
        </p:nvSpPr>
        <p:spPr>
          <a:xfrm>
            <a:off x="304800" y="5257800"/>
            <a:ext cx="3685624" cy="369332"/>
          </a:xfrm>
          <a:prstGeom prst="rect">
            <a:avLst/>
          </a:prstGeom>
          <a:solidFill>
            <a:schemeClr val="bg1"/>
          </a:solidFill>
          <a:ln>
            <a:solidFill>
              <a:schemeClr val="tx1"/>
            </a:solidFill>
          </a:ln>
        </p:spPr>
        <p:txBody>
          <a:bodyPr wrap="none" rtlCol="0">
            <a:spAutoFit/>
          </a:bodyPr>
          <a:lstStyle/>
          <a:p>
            <a:r>
              <a:rPr lang="en-US" dirty="0" smtClean="0"/>
              <a:t>http://scenarios.globalchange.gov/</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EPA has 10 Regional Offices</a:t>
            </a:r>
            <a:endParaRPr lang="en-US" sz="3200" dirty="0"/>
          </a:p>
        </p:txBody>
      </p:sp>
      <p:sp>
        <p:nvSpPr>
          <p:cNvPr id="4" name="Slide Number Placeholder 3"/>
          <p:cNvSpPr>
            <a:spLocks noGrp="1"/>
          </p:cNvSpPr>
          <p:nvPr>
            <p:ph type="sldNum" sz="quarter" idx="12"/>
          </p:nvPr>
        </p:nvSpPr>
        <p:spPr/>
        <p:txBody>
          <a:bodyPr/>
          <a:lstStyle/>
          <a:p>
            <a:pPr>
              <a:defRPr/>
            </a:pPr>
            <a:r>
              <a:rPr lang="en-US" smtClean="0"/>
              <a:t>1</a:t>
            </a:r>
            <a:endParaRPr lang="en-US"/>
          </a:p>
        </p:txBody>
      </p:sp>
      <p:pic>
        <p:nvPicPr>
          <p:cNvPr id="5" name="Picture 6" descr="http://www.epa.gov/oust/images/us-regions.gif"/>
          <p:cNvPicPr>
            <a:picLocks noChangeAspect="1" noChangeArrowheads="1"/>
          </p:cNvPicPr>
          <p:nvPr/>
        </p:nvPicPr>
        <p:blipFill>
          <a:blip r:embed="rId2" cstate="print"/>
          <a:srcRect/>
          <a:stretch>
            <a:fillRect/>
          </a:stretch>
        </p:blipFill>
        <p:spPr bwMode="auto">
          <a:xfrm>
            <a:off x="1676400" y="1524000"/>
            <a:ext cx="6405563" cy="48392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2895600" y="1371600"/>
            <a:ext cx="3821152" cy="5066857"/>
          </a:xfrm>
          <a:prstGeom prst="rect">
            <a:avLst/>
          </a:prstGeom>
          <a:noFill/>
          <a:ln w="9525">
            <a:noFill/>
            <a:miter lim="800000"/>
            <a:headEnd/>
            <a:tailEnd/>
          </a:ln>
        </p:spPr>
      </p:pic>
      <p:sp>
        <p:nvSpPr>
          <p:cNvPr id="3" name="Rectangle 2"/>
          <p:cNvSpPr>
            <a:spLocks noGrp="1" noChangeArrowheads="1"/>
          </p:cNvSpPr>
          <p:nvPr>
            <p:ph type="title"/>
          </p:nvPr>
        </p:nvSpPr>
        <p:spPr>
          <a:xfrm>
            <a:off x="1371600" y="228600"/>
            <a:ext cx="7391400" cy="533400"/>
          </a:xfrm>
        </p:spPr>
        <p:txBody>
          <a:bodyPr/>
          <a:lstStyle/>
          <a:p>
            <a:pPr eaLnBrk="1" hangingPunct="1"/>
            <a:r>
              <a:rPr lang="en-US" sz="2300" b="1" dirty="0" smtClean="0"/>
              <a:t>Temperature</a:t>
            </a:r>
            <a:endParaRPr lang="en-US" sz="2300" b="1" baseline="-25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1676400" y="1524000"/>
            <a:ext cx="6222757" cy="4813582"/>
          </a:xfrm>
          <a:prstGeom prst="rect">
            <a:avLst/>
          </a:prstGeom>
          <a:noFill/>
          <a:ln w="9525">
            <a:noFill/>
            <a:miter lim="800000"/>
            <a:headEnd/>
            <a:tailEnd/>
          </a:ln>
        </p:spPr>
      </p:pic>
      <p:sp>
        <p:nvSpPr>
          <p:cNvPr id="3" name="Rectangle 2"/>
          <p:cNvSpPr>
            <a:spLocks noGrp="1" noChangeArrowheads="1"/>
          </p:cNvSpPr>
          <p:nvPr>
            <p:ph type="title"/>
          </p:nvPr>
        </p:nvSpPr>
        <p:spPr>
          <a:xfrm>
            <a:off x="1371600" y="228600"/>
            <a:ext cx="7391400" cy="533400"/>
          </a:xfrm>
        </p:spPr>
        <p:txBody>
          <a:bodyPr/>
          <a:lstStyle/>
          <a:p>
            <a:pPr eaLnBrk="1" hangingPunct="1"/>
            <a:r>
              <a:rPr lang="en-US" sz="2300" b="1" dirty="0" smtClean="0"/>
              <a:t>Temperature</a:t>
            </a:r>
            <a:endParaRPr lang="en-US" sz="2300" b="1" baseline="-25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2895600" y="1447800"/>
            <a:ext cx="3943076" cy="5105400"/>
          </a:xfrm>
          <a:prstGeom prst="rect">
            <a:avLst/>
          </a:prstGeom>
          <a:noFill/>
          <a:ln w="9525">
            <a:noFill/>
            <a:miter lim="800000"/>
            <a:headEnd/>
            <a:tailEnd/>
          </a:ln>
        </p:spPr>
      </p:pic>
      <p:sp>
        <p:nvSpPr>
          <p:cNvPr id="4" name="Rectangle 2"/>
          <p:cNvSpPr>
            <a:spLocks noGrp="1" noChangeArrowheads="1"/>
          </p:cNvSpPr>
          <p:nvPr>
            <p:ph type="title"/>
          </p:nvPr>
        </p:nvSpPr>
        <p:spPr>
          <a:xfrm>
            <a:off x="1371600" y="228600"/>
            <a:ext cx="7391400" cy="533400"/>
          </a:xfrm>
        </p:spPr>
        <p:txBody>
          <a:bodyPr/>
          <a:lstStyle/>
          <a:p>
            <a:pPr eaLnBrk="1" hangingPunct="1"/>
            <a:r>
              <a:rPr lang="en-US" sz="2300" b="1" dirty="0" smtClean="0"/>
              <a:t>Precipitation</a:t>
            </a:r>
            <a:endParaRPr lang="en-US" sz="2300" b="1" baseline="-25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a:stretch>
            <a:fillRect/>
          </a:stretch>
        </p:blipFill>
        <p:spPr bwMode="auto">
          <a:xfrm>
            <a:off x="2667000" y="1295400"/>
            <a:ext cx="3990253" cy="5239467"/>
          </a:xfrm>
          <a:prstGeom prst="rect">
            <a:avLst/>
          </a:prstGeom>
          <a:noFill/>
          <a:ln w="9525">
            <a:noFill/>
            <a:miter lim="800000"/>
            <a:headEnd/>
            <a:tailEnd/>
          </a:ln>
        </p:spPr>
      </p:pic>
      <p:sp>
        <p:nvSpPr>
          <p:cNvPr id="3" name="Rectangle 2"/>
          <p:cNvSpPr>
            <a:spLocks noGrp="1" noChangeArrowheads="1"/>
          </p:cNvSpPr>
          <p:nvPr>
            <p:ph type="title"/>
          </p:nvPr>
        </p:nvSpPr>
        <p:spPr>
          <a:xfrm>
            <a:off x="1371600" y="228600"/>
            <a:ext cx="7391400" cy="533400"/>
          </a:xfrm>
        </p:spPr>
        <p:txBody>
          <a:bodyPr/>
          <a:lstStyle/>
          <a:p>
            <a:pPr eaLnBrk="1" hangingPunct="1"/>
            <a:r>
              <a:rPr lang="en-US" sz="2300" b="1" dirty="0" smtClean="0"/>
              <a:t>Precipitation</a:t>
            </a:r>
            <a:endParaRPr lang="en-US" sz="2300" b="1" baseline="-25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1752600" y="1371600"/>
            <a:ext cx="6627312" cy="5119511"/>
          </a:xfrm>
          <a:prstGeom prst="rect">
            <a:avLst/>
          </a:prstGeom>
          <a:noFill/>
          <a:ln w="9525">
            <a:noFill/>
            <a:miter lim="800000"/>
            <a:headEnd/>
            <a:tailEnd/>
          </a:ln>
        </p:spPr>
      </p:pic>
      <p:sp>
        <p:nvSpPr>
          <p:cNvPr id="3" name="Rectangle 2"/>
          <p:cNvSpPr>
            <a:spLocks noGrp="1" noChangeArrowheads="1"/>
          </p:cNvSpPr>
          <p:nvPr>
            <p:ph type="title"/>
          </p:nvPr>
        </p:nvSpPr>
        <p:spPr>
          <a:xfrm>
            <a:off x="1371600" y="228600"/>
            <a:ext cx="7391400" cy="533400"/>
          </a:xfrm>
        </p:spPr>
        <p:txBody>
          <a:bodyPr/>
          <a:lstStyle/>
          <a:p>
            <a:pPr eaLnBrk="1" hangingPunct="1"/>
            <a:r>
              <a:rPr lang="en-US" sz="2300" b="1" dirty="0" smtClean="0"/>
              <a:t>Precipitation</a:t>
            </a:r>
            <a:endParaRPr lang="en-US" sz="2300" b="1" baseline="-250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914400" y="1447800"/>
            <a:ext cx="7502152" cy="5181600"/>
          </a:xfrm>
          <a:prstGeom prst="rect">
            <a:avLst/>
          </a:prstGeom>
          <a:noFill/>
          <a:ln w="9525">
            <a:noFill/>
            <a:miter lim="800000"/>
            <a:headEnd/>
            <a:tailEnd/>
          </a:ln>
        </p:spPr>
      </p:pic>
      <p:sp>
        <p:nvSpPr>
          <p:cNvPr id="3" name="Rectangle 2"/>
          <p:cNvSpPr>
            <a:spLocks noGrp="1" noChangeArrowheads="1"/>
          </p:cNvSpPr>
          <p:nvPr>
            <p:ph type="title"/>
          </p:nvPr>
        </p:nvSpPr>
        <p:spPr>
          <a:xfrm>
            <a:off x="1371600" y="228600"/>
            <a:ext cx="7391400" cy="533400"/>
          </a:xfrm>
        </p:spPr>
        <p:txBody>
          <a:bodyPr/>
          <a:lstStyle/>
          <a:p>
            <a:pPr eaLnBrk="1" hangingPunct="1"/>
            <a:r>
              <a:rPr lang="en-US" sz="2300" b="1" dirty="0" smtClean="0"/>
              <a:t>Sea Level Rise</a:t>
            </a:r>
            <a:endParaRPr lang="en-US" sz="2300" b="1" baseline="-25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bwMode="auto">
          <a:xfrm>
            <a:off x="1295400" y="1371600"/>
            <a:ext cx="7154859" cy="4389437"/>
          </a:xfrm>
          <a:prstGeom prst="rect">
            <a:avLst/>
          </a:prstGeom>
          <a:noFill/>
          <a:ln w="9525">
            <a:noFill/>
            <a:miter lim="800000"/>
            <a:headEnd/>
            <a:tailEnd/>
          </a:ln>
        </p:spPr>
      </p:pic>
      <p:sp>
        <p:nvSpPr>
          <p:cNvPr id="5" name="Rectangle 4"/>
          <p:cNvSpPr/>
          <p:nvPr/>
        </p:nvSpPr>
        <p:spPr>
          <a:xfrm>
            <a:off x="1219200" y="5867400"/>
            <a:ext cx="7162800" cy="461665"/>
          </a:xfrm>
          <a:prstGeom prst="rect">
            <a:avLst/>
          </a:prstGeom>
        </p:spPr>
        <p:txBody>
          <a:bodyPr wrap="square">
            <a:spAutoFit/>
          </a:bodyPr>
          <a:lstStyle/>
          <a:p>
            <a:r>
              <a:rPr lang="en-US" sz="1200" i="1" dirty="0"/>
              <a:t>Figure 3. Relative Sea Level (RSL) Variations of the United States (1854 to 2006). Derived from 128 National </a:t>
            </a:r>
            <a:r>
              <a:rPr lang="en-US" sz="1200" i="1" dirty="0" err="1" smtClean="0"/>
              <a:t>Water</a:t>
            </a:r>
            <a:r>
              <a:rPr lang="en-US" sz="1200" dirty="0" err="1" smtClean="0"/>
              <a:t>Level</a:t>
            </a:r>
            <a:r>
              <a:rPr lang="en-US" sz="1200" dirty="0" smtClean="0"/>
              <a:t> </a:t>
            </a:r>
            <a:r>
              <a:rPr lang="en-US" sz="1200" dirty="0"/>
              <a:t>Observation Network Stations. </a:t>
            </a:r>
          </a:p>
        </p:txBody>
      </p:sp>
      <p:sp>
        <p:nvSpPr>
          <p:cNvPr id="6" name="Rectangle 2"/>
          <p:cNvSpPr>
            <a:spLocks noGrp="1" noChangeArrowheads="1"/>
          </p:cNvSpPr>
          <p:nvPr>
            <p:ph type="title"/>
          </p:nvPr>
        </p:nvSpPr>
        <p:spPr>
          <a:xfrm>
            <a:off x="1371600" y="228600"/>
            <a:ext cx="7391400" cy="533400"/>
          </a:xfrm>
        </p:spPr>
        <p:txBody>
          <a:bodyPr/>
          <a:lstStyle/>
          <a:p>
            <a:pPr eaLnBrk="1" hangingPunct="1"/>
            <a:r>
              <a:rPr lang="en-US" sz="2300" b="1" dirty="0" smtClean="0"/>
              <a:t>Sea Level Rise</a:t>
            </a:r>
            <a:endParaRPr lang="en-US" sz="2300" b="1" baseline="-25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67512"/>
          </a:xfrm>
        </p:spPr>
        <p:txBody>
          <a:bodyPr/>
          <a:lstStyle/>
          <a:p>
            <a:pPr algn="ctr"/>
            <a:r>
              <a:rPr lang="en-US" sz="2800" dirty="0" smtClean="0"/>
              <a:t>EPA’s Road to Adaptation</a:t>
            </a:r>
            <a:endParaRPr lang="en-US" sz="2800" dirty="0"/>
          </a:p>
        </p:txBody>
      </p:sp>
      <p:sp>
        <p:nvSpPr>
          <p:cNvPr id="3" name="Content Placeholder 2"/>
          <p:cNvSpPr>
            <a:spLocks noGrp="1"/>
          </p:cNvSpPr>
          <p:nvPr>
            <p:ph idx="1"/>
          </p:nvPr>
        </p:nvSpPr>
        <p:spPr/>
        <p:txBody>
          <a:bodyPr>
            <a:normAutofit/>
          </a:bodyPr>
          <a:lstStyle/>
          <a:p>
            <a:r>
              <a:rPr lang="en-US" sz="1600" dirty="0" smtClean="0"/>
              <a:t>On October 5, 2009, President Obama signed an Executive Order directing the Interagency Climate Change Task Force to develop a report with recommendations for how the Federal Government can strengthen policies and programs to better prepare the Nation to adapt to the impacts of climate change.</a:t>
            </a:r>
          </a:p>
          <a:p>
            <a:endParaRPr lang="en-US" sz="1600" dirty="0" smtClean="0"/>
          </a:p>
          <a:p>
            <a:r>
              <a:rPr lang="en-US" sz="1600" dirty="0" smtClean="0"/>
              <a:t>On March 4, 2011, CEQ issued a set of Implementing Instructions for Federal Agency Adaptation Planning. The Instructions informed agencies on how to integrate climate change adaptation into their planning, operations, policies, and programs.</a:t>
            </a:r>
          </a:p>
          <a:p>
            <a:endParaRPr lang="en-US" sz="1600" dirty="0" smtClean="0"/>
          </a:p>
          <a:p>
            <a:r>
              <a:rPr lang="en-US" sz="1600" dirty="0" smtClean="0"/>
              <a:t>In June of 2011 the EPA Administrator issued a policy statement on climate change adaptation. In response, EPA will complete a Climate Change Adaptation Plan in 2012. Subsequently, every program and regional office within the EPA will develop an Implementation Plan outlining how each considers the impacts of climate change in its mission, operations, and programs, and carry out the work called for in the agency-wide plan.</a:t>
            </a:r>
          </a:p>
          <a:p>
            <a:endParaRPr lang="en-US" sz="1600" dirty="0" smtClean="0"/>
          </a:p>
          <a:p>
            <a:r>
              <a:rPr lang="en-US" sz="1600" dirty="0" smtClean="0"/>
              <a:t>In </a:t>
            </a:r>
            <a:r>
              <a:rPr lang="en-US" sz="1600" dirty="0" smtClean="0"/>
              <a:t>February </a:t>
            </a:r>
            <a:r>
              <a:rPr lang="en-US" sz="1600" dirty="0" smtClean="0"/>
              <a:t>2013 EPA released its Draft Climate Change Adaptation for public comment. </a:t>
            </a:r>
          </a:p>
          <a:p>
            <a:endParaRPr lang="en-US" sz="1600" dirty="0"/>
          </a:p>
        </p:txBody>
      </p:sp>
      <p:sp>
        <p:nvSpPr>
          <p:cNvPr id="4" name="TextBox 3"/>
          <p:cNvSpPr txBox="1"/>
          <p:nvPr/>
        </p:nvSpPr>
        <p:spPr>
          <a:xfrm>
            <a:off x="2667000" y="6324600"/>
            <a:ext cx="5018874" cy="276999"/>
          </a:xfrm>
          <a:prstGeom prst="rect">
            <a:avLst/>
          </a:prstGeom>
          <a:solidFill>
            <a:srgbClr val="7030A0"/>
          </a:solidFill>
        </p:spPr>
        <p:txBody>
          <a:bodyPr wrap="none" rtlCol="0">
            <a:spAutoFit/>
          </a:bodyPr>
          <a:lstStyle/>
          <a:p>
            <a:r>
              <a:rPr lang="en-US" sz="1200" dirty="0" smtClean="0">
                <a:solidFill>
                  <a:schemeClr val="bg1"/>
                </a:solidFill>
              </a:rPr>
              <a:t>http://www.whitehouse.gov/administration/eop/ceq/initiatives/adaptation</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EPA Encourages Adaptation</a:t>
            </a:r>
            <a:endParaRPr lang="en-US" sz="2800" dirty="0"/>
          </a:p>
        </p:txBody>
      </p:sp>
      <p:sp>
        <p:nvSpPr>
          <p:cNvPr id="3" name="Content Placeholder 2"/>
          <p:cNvSpPr>
            <a:spLocks noGrp="1"/>
          </p:cNvSpPr>
          <p:nvPr>
            <p:ph idx="1"/>
          </p:nvPr>
        </p:nvSpPr>
        <p:spPr/>
        <p:txBody>
          <a:bodyPr>
            <a:normAutofit fontScale="55000" lnSpcReduction="20000"/>
          </a:bodyPr>
          <a:lstStyle/>
          <a:p>
            <a:r>
              <a:rPr lang="en-US" b="1" dirty="0" smtClean="0"/>
              <a:t>Clean Energy-Environment State </a:t>
            </a:r>
            <a:r>
              <a:rPr lang="en-US" b="1" dirty="0" smtClean="0"/>
              <a:t>Partnership.  </a:t>
            </a:r>
            <a:r>
              <a:rPr lang="en-US" dirty="0" smtClean="0"/>
              <a:t>A </a:t>
            </a:r>
            <a:r>
              <a:rPr lang="en-US" dirty="0" smtClean="0"/>
              <a:t>voluntary state-federal partnership that encourages states to develop and implement cost-effective clean energy and environmental strategies</a:t>
            </a:r>
            <a:r>
              <a:rPr lang="en-US" dirty="0" smtClean="0"/>
              <a:t>.</a:t>
            </a:r>
            <a:br>
              <a:rPr lang="en-US" dirty="0" smtClean="0"/>
            </a:br>
            <a:endParaRPr lang="en-US" dirty="0" smtClean="0"/>
          </a:p>
          <a:p>
            <a:r>
              <a:rPr lang="en-US" b="1" dirty="0" smtClean="0"/>
              <a:t>Climate Ready Water </a:t>
            </a:r>
            <a:r>
              <a:rPr lang="en-US" b="1" dirty="0" smtClean="0"/>
              <a:t>Utilities</a:t>
            </a:r>
            <a:r>
              <a:rPr lang="en-US" dirty="0" smtClean="0"/>
              <a:t>.  P</a:t>
            </a:r>
            <a:r>
              <a:rPr lang="en-US" dirty="0" smtClean="0"/>
              <a:t>rovides </a:t>
            </a:r>
            <a:r>
              <a:rPr lang="en-US" dirty="0" smtClean="0"/>
              <a:t>resources for the water sector to adapt to climate change by promoting a clear understanding of climate science and adaptation options and by promoting consideration of integrated water resources management planning in the water </a:t>
            </a:r>
            <a:r>
              <a:rPr lang="en-US" dirty="0" smtClean="0"/>
              <a:t>sector.</a:t>
            </a:r>
            <a:br>
              <a:rPr lang="en-US" dirty="0" smtClean="0"/>
            </a:br>
            <a:endParaRPr lang="en-US" dirty="0" smtClean="0"/>
          </a:p>
          <a:p>
            <a:r>
              <a:rPr lang="en-US" b="1" dirty="0" smtClean="0"/>
              <a:t>Climate </a:t>
            </a:r>
            <a:r>
              <a:rPr lang="en-US" b="1" dirty="0" smtClean="0"/>
              <a:t>Ready </a:t>
            </a:r>
            <a:r>
              <a:rPr lang="en-US" b="1" dirty="0" smtClean="0"/>
              <a:t>Estuaries</a:t>
            </a:r>
            <a:r>
              <a:rPr lang="en-US" dirty="0" smtClean="0"/>
              <a:t>.  </a:t>
            </a:r>
            <a:r>
              <a:rPr lang="en-US" dirty="0" smtClean="0"/>
              <a:t>Works </a:t>
            </a:r>
            <a:r>
              <a:rPr lang="en-US" dirty="0" smtClean="0"/>
              <a:t>with the National Estuary programs to help coastal managers assess climate change vulnerabilities, implement adaptation strategies, educate stakeholders, and share lessons learned</a:t>
            </a:r>
            <a:r>
              <a:rPr lang="en-US" dirty="0" smtClean="0"/>
              <a:t>.</a:t>
            </a:r>
            <a:br>
              <a:rPr lang="en-US" dirty="0" smtClean="0"/>
            </a:br>
            <a:endParaRPr lang="en-US" dirty="0" smtClean="0"/>
          </a:p>
          <a:p>
            <a:r>
              <a:rPr lang="en-US" b="1" dirty="0" smtClean="0"/>
              <a:t>Sustainable </a:t>
            </a:r>
            <a:r>
              <a:rPr lang="en-US" b="1" dirty="0" smtClean="0"/>
              <a:t>Communities.  </a:t>
            </a:r>
            <a:r>
              <a:rPr lang="en-US" dirty="0" smtClean="0"/>
              <a:t>The </a:t>
            </a:r>
            <a:r>
              <a:rPr lang="en-US" dirty="0" smtClean="0"/>
              <a:t>Sustainable Communities Partnership, involving the Department of Energy, the Department of Transportation, and EPA, works to create communities that have a variety of housing and transportation choices, with destinations close to home, in order to lower transportation costs, reduce air pollution and </a:t>
            </a:r>
            <a:r>
              <a:rPr lang="en-US" dirty="0" err="1" smtClean="0"/>
              <a:t>stormwater</a:t>
            </a:r>
            <a:r>
              <a:rPr lang="en-US" dirty="0" smtClean="0"/>
              <a:t> runoff, and provide many other benefits.</a:t>
            </a:r>
          </a:p>
          <a:p>
            <a:endParaRPr lang="en-US" dirty="0"/>
          </a:p>
        </p:txBody>
      </p:sp>
      <p:sp>
        <p:nvSpPr>
          <p:cNvPr id="4" name="TextBox 3"/>
          <p:cNvSpPr txBox="1"/>
          <p:nvPr/>
        </p:nvSpPr>
        <p:spPr>
          <a:xfrm>
            <a:off x="1905000" y="6172200"/>
            <a:ext cx="5561844" cy="276999"/>
          </a:xfrm>
          <a:prstGeom prst="rect">
            <a:avLst/>
          </a:prstGeom>
          <a:solidFill>
            <a:srgbClr val="7030A0"/>
          </a:solidFill>
        </p:spPr>
        <p:txBody>
          <a:bodyPr wrap="none" rtlCol="0">
            <a:spAutoFit/>
          </a:bodyPr>
          <a:lstStyle/>
          <a:p>
            <a:r>
              <a:rPr lang="en-US" sz="1200" b="1" dirty="0" smtClean="0">
                <a:solidFill>
                  <a:schemeClr val="bg1"/>
                </a:solidFill>
              </a:rPr>
              <a:t>http://www.epa.gov/climatechange/impacts-adaptation/fed-programs.html</a:t>
            </a:r>
            <a:endParaRPr lang="en-US" sz="1200" b="1"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dorlando\Pictures\Canon XTi\Smoky Mountains and Fontana Lake.jpg"/>
          <p:cNvPicPr>
            <a:picLocks noChangeAspect="1" noChangeArrowheads="1"/>
          </p:cNvPicPr>
          <p:nvPr/>
        </p:nvPicPr>
        <p:blipFill>
          <a:blip r:embed="rId3" cstate="print"/>
          <a:srcRect/>
          <a:stretch>
            <a:fillRect/>
          </a:stretch>
        </p:blipFill>
        <p:spPr bwMode="auto">
          <a:xfrm>
            <a:off x="0" y="0"/>
            <a:ext cx="9162130" cy="6858000"/>
          </a:xfrm>
          <a:prstGeom prst="rect">
            <a:avLst/>
          </a:prstGeom>
          <a:noFill/>
        </p:spPr>
      </p:pic>
      <p:sp>
        <p:nvSpPr>
          <p:cNvPr id="34819" name="Rectangle 2"/>
          <p:cNvSpPr>
            <a:spLocks noGrp="1" noChangeArrowheads="1"/>
          </p:cNvSpPr>
          <p:nvPr>
            <p:ph type="title" idx="4294967295"/>
          </p:nvPr>
        </p:nvSpPr>
        <p:spPr>
          <a:xfrm>
            <a:off x="2438400" y="381000"/>
            <a:ext cx="4114800" cy="533400"/>
          </a:xfrm>
        </p:spPr>
        <p:txBody>
          <a:bodyPr>
            <a:noAutofit/>
          </a:bodyPr>
          <a:lstStyle/>
          <a:p>
            <a:pPr eaLnBrk="1" hangingPunct="1"/>
            <a:r>
              <a:rPr lang="en-US" sz="4800" b="1" dirty="0" smtClean="0">
                <a:solidFill>
                  <a:schemeClr val="bg1"/>
                </a:solidFill>
                <a:effectLst>
                  <a:outerShdw blurRad="50800" dist="38100" dir="2700000" algn="tl" rotWithShape="0">
                    <a:prstClr val="black">
                      <a:alpha val="40000"/>
                    </a:prstClr>
                  </a:outerShdw>
                </a:effectLst>
              </a:rPr>
              <a:t>Questions?</a:t>
            </a:r>
          </a:p>
        </p:txBody>
      </p:sp>
      <p:sp>
        <p:nvSpPr>
          <p:cNvPr id="34821" name="Text Box 4"/>
          <p:cNvSpPr txBox="1">
            <a:spLocks noChangeArrowheads="1"/>
          </p:cNvSpPr>
          <p:nvPr/>
        </p:nvSpPr>
        <p:spPr bwMode="auto">
          <a:xfrm>
            <a:off x="0" y="5486400"/>
            <a:ext cx="9144000" cy="461665"/>
          </a:xfrm>
          <a:prstGeom prst="rect">
            <a:avLst/>
          </a:prstGeom>
          <a:noFill/>
          <a:ln>
            <a:noFill/>
          </a:ln>
          <a:effectLst/>
          <a:extLst>
            <a:ext uri="{909E8E84-426E-40DD-AFC4-6F175D3DCCD1}">
              <a14:hiddenFill xmlns:a14="http://schemas.microsoft.com/office/drawing/2010/main" xmlns="">
                <a:solidFill>
                  <a:srgbClr val="0000CC"/>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FF99"/>
                </a:solidFill>
                <a:effectLst>
                  <a:glow rad="228600">
                    <a:schemeClr val="accent2">
                      <a:satMod val="175000"/>
                      <a:alpha val="40000"/>
                    </a:schemeClr>
                  </a:glow>
                </a:effectLst>
              </a:rPr>
              <a:t>www.epa.gov</a:t>
            </a:r>
          </a:p>
        </p:txBody>
      </p:sp>
      <p:pic>
        <p:nvPicPr>
          <p:cNvPr id="3074" name="Picture 2" descr="C:\Users\dorlando\Documents\Graphic - Energy\Brand marks\EPA Logos\EPA logo\epa_seal_large_trim.gif"/>
          <p:cNvPicPr>
            <a:picLocks noChangeAspect="1" noChangeArrowheads="1"/>
          </p:cNvPicPr>
          <p:nvPr/>
        </p:nvPicPr>
        <p:blipFill>
          <a:blip r:embed="rId4" cstate="print"/>
          <a:srcRect/>
          <a:stretch>
            <a:fillRect/>
          </a:stretch>
        </p:blipFill>
        <p:spPr bwMode="auto">
          <a:xfrm>
            <a:off x="304800" y="152400"/>
            <a:ext cx="1104900" cy="1104900"/>
          </a:xfrm>
          <a:prstGeom prst="rect">
            <a:avLst/>
          </a:prstGeom>
          <a:noFill/>
        </p:spPr>
      </p:pic>
      <p:cxnSp>
        <p:nvCxnSpPr>
          <p:cNvPr id="10" name="Straight Connector 9"/>
          <p:cNvCxnSpPr/>
          <p:nvPr/>
        </p:nvCxnSpPr>
        <p:spPr>
          <a:xfrm>
            <a:off x="1981200" y="5257800"/>
            <a:ext cx="5257800" cy="0"/>
          </a:xfrm>
          <a:prstGeom prst="line">
            <a:avLst/>
          </a:prstGeom>
          <a:ln w="25400" cap="rnd"/>
          <a:effectLst>
            <a:outerShdw blurRad="50800" dist="50800" dir="5400000" algn="ctr" rotWithShape="0">
              <a:schemeClr val="accent3">
                <a:alpha val="45000"/>
              </a:scheme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52800" y="3352800"/>
            <a:ext cx="2534668" cy="1754326"/>
          </a:xfrm>
          <a:prstGeom prst="rect">
            <a:avLst/>
          </a:prstGeom>
          <a:noFill/>
        </p:spPr>
        <p:txBody>
          <a:bodyPr wrap="none" rtlCol="0">
            <a:spAutoFit/>
          </a:bodyPr>
          <a:lstStyle/>
          <a:p>
            <a:r>
              <a:rPr lang="en-US" dirty="0" smtClean="0">
                <a:solidFill>
                  <a:schemeClr val="bg1"/>
                </a:solidFill>
              </a:rPr>
              <a:t>Ken Mitchell</a:t>
            </a:r>
          </a:p>
          <a:p>
            <a:r>
              <a:rPr lang="en-US" dirty="0" smtClean="0">
                <a:solidFill>
                  <a:schemeClr val="bg1"/>
                </a:solidFill>
              </a:rPr>
              <a:t>m</a:t>
            </a:r>
            <a:r>
              <a:rPr lang="en-US" dirty="0" smtClean="0">
                <a:solidFill>
                  <a:schemeClr val="bg1"/>
                </a:solidFill>
              </a:rPr>
              <a:t>itchell.ken@epa.gov</a:t>
            </a:r>
          </a:p>
          <a:p>
            <a:endParaRPr lang="en-US" dirty="0" smtClean="0">
              <a:solidFill>
                <a:schemeClr val="bg1"/>
              </a:solidFill>
            </a:endParaRPr>
          </a:p>
          <a:p>
            <a:r>
              <a:rPr lang="en-US" dirty="0" smtClean="0">
                <a:solidFill>
                  <a:schemeClr val="bg1"/>
                </a:solidFill>
              </a:rPr>
              <a:t>B</a:t>
            </a:r>
            <a:r>
              <a:rPr lang="en-US" dirty="0" smtClean="0">
                <a:solidFill>
                  <a:schemeClr val="bg1"/>
                </a:solidFill>
              </a:rPr>
              <a:t>ryan Myers</a:t>
            </a:r>
          </a:p>
          <a:p>
            <a:r>
              <a:rPr lang="en-US" dirty="0" smtClean="0">
                <a:solidFill>
                  <a:schemeClr val="bg1"/>
                </a:solidFill>
              </a:rPr>
              <a:t>myers.bryan@epa.gov</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body" sz="half" idx="1"/>
          </p:nvPr>
        </p:nvSpPr>
        <p:spPr>
          <a:xfrm>
            <a:off x="457200" y="1831975"/>
            <a:ext cx="5715000" cy="5026025"/>
          </a:xfrm>
        </p:spPr>
        <p:txBody>
          <a:bodyPr/>
          <a:lstStyle/>
          <a:p>
            <a:pPr eaLnBrk="1" hangingPunct="1">
              <a:lnSpc>
                <a:spcPct val="80000"/>
              </a:lnSpc>
            </a:pPr>
            <a:r>
              <a:rPr lang="en-US" sz="1800" b="1" dirty="0" smtClean="0"/>
              <a:t>Food production and agriculture</a:t>
            </a:r>
            <a:br>
              <a:rPr lang="en-US" sz="1800" b="1" dirty="0" smtClean="0"/>
            </a:br>
            <a:endParaRPr lang="en-US" sz="1800" b="1" dirty="0" smtClean="0"/>
          </a:p>
          <a:p>
            <a:pPr eaLnBrk="1" hangingPunct="1">
              <a:lnSpc>
                <a:spcPct val="80000"/>
              </a:lnSpc>
            </a:pPr>
            <a:r>
              <a:rPr lang="en-US" sz="1800" b="1" dirty="0" smtClean="0"/>
              <a:t>Water resources</a:t>
            </a:r>
            <a:br>
              <a:rPr lang="en-US" sz="1800" b="1" dirty="0" smtClean="0"/>
            </a:br>
            <a:endParaRPr lang="en-US" sz="1800" b="1" dirty="0" smtClean="0"/>
          </a:p>
          <a:p>
            <a:pPr eaLnBrk="1" hangingPunct="1">
              <a:lnSpc>
                <a:spcPct val="80000"/>
              </a:lnSpc>
            </a:pPr>
            <a:r>
              <a:rPr lang="en-US" sz="1800" b="1" dirty="0" smtClean="0"/>
              <a:t>Sea level rise and coastal areas</a:t>
            </a:r>
            <a:br>
              <a:rPr lang="en-US" sz="1800" b="1" dirty="0" smtClean="0"/>
            </a:br>
            <a:endParaRPr lang="en-US" sz="1800" b="1" dirty="0" smtClean="0"/>
          </a:p>
          <a:p>
            <a:pPr eaLnBrk="1" hangingPunct="1">
              <a:lnSpc>
                <a:spcPct val="80000"/>
              </a:lnSpc>
            </a:pPr>
            <a:r>
              <a:rPr lang="en-US" sz="1800" b="1" dirty="0" smtClean="0"/>
              <a:t>Health</a:t>
            </a:r>
          </a:p>
          <a:p>
            <a:pPr lvl="1" eaLnBrk="1" hangingPunct="1">
              <a:lnSpc>
                <a:spcPct val="80000"/>
              </a:lnSpc>
            </a:pPr>
            <a:r>
              <a:rPr lang="en-US" sz="1400" dirty="0" smtClean="0"/>
              <a:t>Climate sensitive diseases</a:t>
            </a:r>
          </a:p>
          <a:p>
            <a:pPr lvl="1" eaLnBrk="1" hangingPunct="1">
              <a:lnSpc>
                <a:spcPct val="80000"/>
              </a:lnSpc>
            </a:pPr>
            <a:r>
              <a:rPr lang="en-US" sz="1400" dirty="0" smtClean="0"/>
              <a:t>Air quality (ozone, </a:t>
            </a:r>
            <a:r>
              <a:rPr lang="en-US" sz="1400" dirty="0" err="1" smtClean="0"/>
              <a:t>aeroallergins</a:t>
            </a:r>
            <a:r>
              <a:rPr lang="en-US" sz="1400" dirty="0" smtClean="0"/>
              <a:t>)</a:t>
            </a:r>
          </a:p>
          <a:p>
            <a:pPr lvl="1" eaLnBrk="1" hangingPunct="1">
              <a:lnSpc>
                <a:spcPct val="80000"/>
              </a:lnSpc>
            </a:pPr>
            <a:r>
              <a:rPr lang="en-US" sz="1400" dirty="0" smtClean="0"/>
              <a:t>Weather-related illness/death </a:t>
            </a:r>
            <a:br>
              <a:rPr lang="en-US" sz="1400" dirty="0" smtClean="0"/>
            </a:br>
            <a:r>
              <a:rPr lang="en-US" sz="1400" dirty="0" smtClean="0"/>
              <a:t>(e.g., heat waves, storms)</a:t>
            </a:r>
            <a:r>
              <a:rPr lang="en-US" sz="1800" b="1" dirty="0" smtClean="0"/>
              <a:t/>
            </a:r>
            <a:br>
              <a:rPr lang="en-US" sz="1800" b="1" dirty="0" smtClean="0"/>
            </a:br>
            <a:endParaRPr lang="en-US" sz="1800" b="1" dirty="0" smtClean="0"/>
          </a:p>
          <a:p>
            <a:pPr eaLnBrk="1" hangingPunct="1">
              <a:lnSpc>
                <a:spcPct val="80000"/>
              </a:lnSpc>
            </a:pPr>
            <a:r>
              <a:rPr lang="en-US" sz="1800" b="1" dirty="0" smtClean="0"/>
              <a:t>Wildfires</a:t>
            </a:r>
          </a:p>
          <a:p>
            <a:pPr lvl="1" eaLnBrk="1" hangingPunct="1">
              <a:lnSpc>
                <a:spcPct val="80000"/>
              </a:lnSpc>
            </a:pPr>
            <a:endParaRPr lang="en-US" sz="1800" dirty="0" smtClean="0"/>
          </a:p>
          <a:p>
            <a:pPr eaLnBrk="1" hangingPunct="1">
              <a:lnSpc>
                <a:spcPct val="80000"/>
              </a:lnSpc>
            </a:pPr>
            <a:endParaRPr lang="en-US" sz="1800" b="1" dirty="0" smtClean="0"/>
          </a:p>
          <a:p>
            <a:pPr lvl="1" eaLnBrk="1" hangingPunct="1">
              <a:lnSpc>
                <a:spcPct val="80000"/>
              </a:lnSpc>
            </a:pPr>
            <a:endParaRPr lang="en-US" sz="1800" dirty="0" smtClean="0"/>
          </a:p>
        </p:txBody>
      </p:sp>
      <p:sp>
        <p:nvSpPr>
          <p:cNvPr id="9" name="Title 1"/>
          <p:cNvSpPr>
            <a:spLocks noGrp="1"/>
          </p:cNvSpPr>
          <p:nvPr>
            <p:ph type="title"/>
          </p:nvPr>
        </p:nvSpPr>
        <p:spPr>
          <a:xfrm>
            <a:off x="914400" y="381000"/>
            <a:ext cx="8229600" cy="228600"/>
          </a:xfrm>
        </p:spPr>
        <p:txBody>
          <a:bodyPr>
            <a:noAutofit/>
          </a:bodyPr>
          <a:lstStyle/>
          <a:p>
            <a:r>
              <a:rPr lang="en-US" sz="2400" b="1" dirty="0" smtClean="0"/>
              <a:t>Potential </a:t>
            </a:r>
            <a:r>
              <a:rPr lang="en-US" sz="2400" b="1" dirty="0" smtClean="0"/>
              <a:t>Climate Change Impacts </a:t>
            </a:r>
            <a:r>
              <a:rPr lang="en-US" sz="2400" b="1" dirty="0" smtClean="0"/>
              <a:t>for the SE</a:t>
            </a:r>
            <a:endParaRPr lang="en-US" sz="2400" b="1" dirty="0"/>
          </a:p>
        </p:txBody>
      </p:sp>
      <p:sp>
        <p:nvSpPr>
          <p:cNvPr id="6" name="Rectangle 12"/>
          <p:cNvSpPr>
            <a:spLocks noChangeArrowheads="1"/>
          </p:cNvSpPr>
          <p:nvPr/>
        </p:nvSpPr>
        <p:spPr bwMode="auto">
          <a:xfrm>
            <a:off x="5105400" y="4038600"/>
            <a:ext cx="3124200" cy="1447800"/>
          </a:xfrm>
          <a:prstGeom prst="rect">
            <a:avLst/>
          </a:prstGeom>
          <a:gradFill rotWithShape="1">
            <a:gsLst>
              <a:gs pos="0">
                <a:srgbClr val="FFFFCC"/>
              </a:gs>
              <a:gs pos="100000">
                <a:srgbClr val="FFAB97"/>
              </a:gs>
            </a:gsLst>
            <a:path path="shape">
              <a:fillToRect l="50000" t="50000" r="50000" b="50000"/>
            </a:path>
          </a:gradFill>
          <a:ln w="25400" algn="ctr">
            <a:solidFill>
              <a:schemeClr val="tx1"/>
            </a:solidFill>
            <a:miter lim="800000"/>
            <a:headEnd/>
            <a:tailEnd/>
          </a:ln>
        </p:spPr>
        <p:txBody>
          <a:bodyPr wrap="none"/>
          <a:lstStyle/>
          <a:p>
            <a:pPr algn="ctr"/>
            <a:r>
              <a:rPr lang="en-US" sz="2800" b="1" u="sng" dirty="0"/>
              <a:t>Climate Changes</a:t>
            </a:r>
          </a:p>
          <a:p>
            <a:pPr algn="ctr"/>
            <a:endParaRPr lang="en-US" sz="300" b="1" u="sng" dirty="0">
              <a:latin typeface="Verdana" pitchFamily="34" charset="0"/>
            </a:endParaRPr>
          </a:p>
          <a:p>
            <a:pPr algn="ctr"/>
            <a:r>
              <a:rPr lang="en-US" sz="1200" dirty="0">
                <a:latin typeface="Verdana" pitchFamily="34" charset="0"/>
              </a:rPr>
              <a:t>Temperature                Sea Level Rise</a:t>
            </a:r>
          </a:p>
          <a:p>
            <a:pPr algn="ctr"/>
            <a:endParaRPr lang="en-US" sz="1500" dirty="0">
              <a:latin typeface="Verdana" pitchFamily="34" charset="0"/>
            </a:endParaRPr>
          </a:p>
          <a:p>
            <a:pPr algn="ctr"/>
            <a:endParaRPr lang="en-US" sz="2000" dirty="0">
              <a:latin typeface="Verdana" pitchFamily="34" charset="0"/>
            </a:endParaRPr>
          </a:p>
          <a:p>
            <a:pPr algn="ctr"/>
            <a:r>
              <a:rPr lang="en-US" sz="1200" dirty="0">
                <a:latin typeface="Verdana" pitchFamily="34" charset="0"/>
              </a:rPr>
              <a:t>Precipitation </a:t>
            </a:r>
          </a:p>
        </p:txBody>
      </p:sp>
      <p:pic>
        <p:nvPicPr>
          <p:cNvPr id="8" name="Picture 13" descr="MCNA01203_0000[1]"/>
          <p:cNvPicPr>
            <a:picLocks noChangeAspect="1" noChangeArrowheads="1"/>
          </p:cNvPicPr>
          <p:nvPr/>
        </p:nvPicPr>
        <p:blipFill>
          <a:blip r:embed="rId3" cstate="print"/>
          <a:srcRect/>
          <a:stretch>
            <a:fillRect/>
          </a:stretch>
        </p:blipFill>
        <p:spPr bwMode="auto">
          <a:xfrm rot="1458785">
            <a:off x="5461000" y="4721225"/>
            <a:ext cx="377825" cy="762000"/>
          </a:xfrm>
          <a:prstGeom prst="rect">
            <a:avLst/>
          </a:prstGeom>
          <a:noFill/>
          <a:ln w="9525">
            <a:noFill/>
            <a:miter lim="800000"/>
            <a:headEnd/>
            <a:tailEnd/>
          </a:ln>
        </p:spPr>
      </p:pic>
      <p:pic>
        <p:nvPicPr>
          <p:cNvPr id="10" name="Picture 14" descr="MCNA01598_0000[1]"/>
          <p:cNvPicPr>
            <a:picLocks noChangeAspect="1" noChangeArrowheads="1"/>
          </p:cNvPicPr>
          <p:nvPr/>
        </p:nvPicPr>
        <p:blipFill>
          <a:blip r:embed="rId4" cstate="print"/>
          <a:srcRect/>
          <a:stretch>
            <a:fillRect/>
          </a:stretch>
        </p:blipFill>
        <p:spPr bwMode="auto">
          <a:xfrm>
            <a:off x="6337300" y="4483100"/>
            <a:ext cx="600075" cy="730250"/>
          </a:xfrm>
          <a:prstGeom prst="rect">
            <a:avLst/>
          </a:prstGeom>
          <a:noFill/>
          <a:ln w="9525">
            <a:noFill/>
            <a:miter lim="800000"/>
            <a:headEnd/>
            <a:tailEnd/>
          </a:ln>
        </p:spPr>
      </p:pic>
      <p:pic>
        <p:nvPicPr>
          <p:cNvPr id="11" name="Picture 15" descr="MCj03086490000[1]"/>
          <p:cNvPicPr>
            <a:picLocks noChangeAspect="1" noChangeArrowheads="1"/>
          </p:cNvPicPr>
          <p:nvPr/>
        </p:nvPicPr>
        <p:blipFill>
          <a:blip r:embed="rId5" cstate="print"/>
          <a:srcRect/>
          <a:stretch>
            <a:fillRect/>
          </a:stretch>
        </p:blipFill>
        <p:spPr bwMode="auto">
          <a:xfrm>
            <a:off x="7226299" y="4829175"/>
            <a:ext cx="838200" cy="452438"/>
          </a:xfrm>
          <a:prstGeom prst="rect">
            <a:avLst/>
          </a:prstGeom>
          <a:noFill/>
          <a:ln w="9525">
            <a:noFill/>
            <a:miter lim="800000"/>
            <a:headEnd/>
            <a:tailEnd/>
          </a:ln>
        </p:spPr>
      </p:pic>
      <p:sp>
        <p:nvSpPr>
          <p:cNvPr id="12" name="Rectangle 6"/>
          <p:cNvSpPr txBox="1">
            <a:spLocks noChangeArrowheads="1"/>
          </p:cNvSpPr>
          <p:nvPr/>
        </p:nvSpPr>
        <p:spPr bwMode="gray">
          <a:xfrm>
            <a:off x="5029200" y="1831975"/>
            <a:ext cx="5715000" cy="5026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v"/>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Forestry resources</a:t>
            </a:r>
            <a:br>
              <a:rPr kumimoji="0" lang="en-US" sz="1800" b="1" i="0" u="none" strike="noStrike" kern="0" cap="none" spc="0" normalizeH="0" baseline="0" noProof="0" dirty="0" smtClean="0">
                <a:ln>
                  <a:noFill/>
                </a:ln>
                <a:solidFill>
                  <a:schemeClr val="tx1"/>
                </a:solidFill>
                <a:effectLst/>
                <a:uLnTx/>
                <a:uFillTx/>
                <a:latin typeface="+mn-lt"/>
                <a:ea typeface="+mn-ea"/>
                <a:cs typeface="+mn-cs"/>
              </a:rPr>
            </a:b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v"/>
              <a:tabLst/>
              <a:defRPr/>
            </a:pPr>
            <a:r>
              <a:rPr kumimoji="0" lang="en-US" sz="1800" b="1" i="0" u="none" strike="noStrike" kern="0" cap="none" spc="0" normalizeH="0" baseline="0" noProof="0" dirty="0" smtClean="0">
                <a:ln>
                  <a:noFill/>
                </a:ln>
                <a:effectLst/>
                <a:uLnTx/>
                <a:uFillTx/>
                <a:latin typeface="+mn-lt"/>
                <a:ea typeface="+mn-ea"/>
                <a:cs typeface="+mn-cs"/>
              </a:rPr>
              <a:t>Energy, infrastructure, </a:t>
            </a:r>
            <a:br>
              <a:rPr kumimoji="0" lang="en-US" sz="1800" b="1" i="0" u="none" strike="noStrike" kern="0" cap="none" spc="0" normalizeH="0" baseline="0" noProof="0" dirty="0" smtClean="0">
                <a:ln>
                  <a:noFill/>
                </a:ln>
                <a:effectLst/>
                <a:uLnTx/>
                <a:uFillTx/>
                <a:latin typeface="+mn-lt"/>
                <a:ea typeface="+mn-ea"/>
                <a:cs typeface="+mn-cs"/>
              </a:rPr>
            </a:br>
            <a:r>
              <a:rPr kumimoji="0" lang="en-US" sz="1800" b="1" i="0" u="none" strike="noStrike" kern="0" cap="none" spc="0" normalizeH="0" baseline="0" noProof="0" dirty="0" smtClean="0">
                <a:ln>
                  <a:noFill/>
                </a:ln>
                <a:effectLst/>
                <a:uLnTx/>
                <a:uFillTx/>
                <a:latin typeface="+mn-lt"/>
                <a:ea typeface="+mn-ea"/>
                <a:cs typeface="+mn-cs"/>
              </a:rPr>
              <a:t>and settlements</a:t>
            </a:r>
            <a:r>
              <a:rPr kumimoji="0" lang="en-US" sz="1800" b="1" i="0" u="none" strike="noStrike" kern="0" cap="none" spc="0" normalizeH="0" baseline="0" noProof="0" dirty="0" smtClean="0">
                <a:ln>
                  <a:noFill/>
                </a:ln>
                <a:solidFill>
                  <a:schemeClr val="tx1"/>
                </a:solidFill>
                <a:effectLst/>
                <a:uLnTx/>
                <a:uFillTx/>
                <a:latin typeface="+mn-lt"/>
                <a:ea typeface="+mn-ea"/>
                <a:cs typeface="+mn-cs"/>
              </a:rPr>
              <a:t/>
            </a:r>
            <a:br>
              <a:rPr kumimoji="0" lang="en-US" sz="1800" b="1" i="0" u="none" strike="noStrike" kern="0" cap="none" spc="0" normalizeH="0" baseline="0" noProof="0" dirty="0" smtClean="0">
                <a:ln>
                  <a:noFill/>
                </a:ln>
                <a:solidFill>
                  <a:schemeClr val="tx1"/>
                </a:solidFill>
                <a:effectLst/>
                <a:uLnTx/>
                <a:uFillTx/>
                <a:latin typeface="+mn-lt"/>
                <a:ea typeface="+mn-ea"/>
                <a:cs typeface="+mn-cs"/>
              </a:rPr>
            </a:b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v"/>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Ecosystems and wildlife</a:t>
            </a: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v"/>
              <a:tabLst/>
              <a:defRPr/>
            </a:pP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80000"/>
              </a:lnSpc>
              <a:spcBef>
                <a:spcPct val="20000"/>
              </a:spcBef>
              <a:spcAft>
                <a:spcPct val="0"/>
              </a:spcAft>
              <a:buClr>
                <a:schemeClr val="accent1"/>
              </a:buClr>
              <a:buSzPct val="50000"/>
              <a:buFont typeface="Wingdings 2" pitchFamily="18" charset="2"/>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v"/>
              <a:tabLst/>
              <a:defRPr/>
            </a:pP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80000"/>
              </a:lnSpc>
              <a:spcBef>
                <a:spcPct val="20000"/>
              </a:spcBef>
              <a:spcAft>
                <a:spcPct val="0"/>
              </a:spcAft>
              <a:buClr>
                <a:schemeClr val="accent1"/>
              </a:buClr>
              <a:buSzPct val="50000"/>
              <a:buFont typeface="Wingdings 2" pitchFamily="18" charset="2"/>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838200" y="4648200"/>
            <a:ext cx="3386569"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a:r>
              <a:rPr lang="en-US" sz="1200" b="1" dirty="0" smtClean="0">
                <a:solidFill>
                  <a:srgbClr val="000000"/>
                </a:solidFill>
                <a:latin typeface="Arial" pitchFamily="34" charset="0"/>
                <a:ea typeface="Times New Roman" pitchFamily="18" charset="0"/>
                <a:cs typeface="Arial" pitchFamily="34" charset="0"/>
              </a:rPr>
              <a:t>Energy Consumption by NCA Region (</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2009)</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itle 1"/>
          <p:cNvSpPr txBox="1">
            <a:spLocks/>
          </p:cNvSpPr>
          <p:nvPr/>
        </p:nvSpPr>
        <p:spPr>
          <a:xfrm>
            <a:off x="1524000" y="304800"/>
            <a:ext cx="6858000" cy="381000"/>
          </a:xfrm>
          <a:prstGeom prst="rect">
            <a:avLst/>
          </a:prstGeom>
        </p:spPr>
        <p:txBody>
          <a:bodyPr>
            <a:normAutofit fontScale="77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mj-cs"/>
              </a:rPr>
              <a:t> Energy Consumption in the Southeast</a:t>
            </a:r>
            <a:endParaRPr kumimoji="0" lang="en-US" sz="2800" b="0" i="0" u="none" strike="noStrike" kern="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5334000" y="2133600"/>
            <a:ext cx="2749471" cy="246221"/>
          </a:xfrm>
          <a:prstGeom prst="rect">
            <a:avLst/>
          </a:prstGeom>
          <a:solidFill>
            <a:schemeClr val="tx1"/>
          </a:solidFill>
          <a:ln>
            <a:solidFill>
              <a:srgbClr val="000000"/>
            </a:solidFill>
          </a:ln>
        </p:spPr>
        <p:txBody>
          <a:bodyPr wrap="none" rtlCol="0">
            <a:spAutoFit/>
          </a:bodyPr>
          <a:lstStyle/>
          <a:p>
            <a:r>
              <a:rPr lang="en-US" sz="1000" dirty="0" smtClean="0">
                <a:solidFill>
                  <a:srgbClr val="FFFF99"/>
                </a:solidFill>
              </a:rPr>
              <a:t>National Climate Assessment (NCA) Regions</a:t>
            </a:r>
            <a:endParaRPr lang="en-US" sz="1000" dirty="0">
              <a:solidFill>
                <a:srgbClr val="FFFF99"/>
              </a:solidFill>
            </a:endParaRPr>
          </a:p>
        </p:txBody>
      </p:sp>
      <p:pic>
        <p:nvPicPr>
          <p:cNvPr id="10" name="Picture 9" descr="NCA Energy Consumption by Sector and Region.jpg"/>
          <p:cNvPicPr/>
          <p:nvPr/>
        </p:nvPicPr>
        <p:blipFill>
          <a:blip r:embed="rId3" cstate="print"/>
          <a:stretch>
            <a:fillRect/>
          </a:stretch>
        </p:blipFill>
        <p:spPr>
          <a:xfrm>
            <a:off x="762000" y="1828800"/>
            <a:ext cx="3581400" cy="2667000"/>
          </a:xfrm>
          <a:prstGeom prst="rect">
            <a:avLst/>
          </a:prstGeom>
          <a:ln w="9525">
            <a:solidFill>
              <a:schemeClr val="tx1"/>
            </a:solidFill>
          </a:ln>
        </p:spPr>
      </p:pic>
      <p:pic>
        <p:nvPicPr>
          <p:cNvPr id="11" name="Picture 10" descr="NCA Energy Consumption by Sector and State.jpg"/>
          <p:cNvPicPr/>
          <p:nvPr/>
        </p:nvPicPr>
        <p:blipFill>
          <a:blip r:embed="rId4" cstate="print"/>
          <a:stretch>
            <a:fillRect/>
          </a:stretch>
        </p:blipFill>
        <p:spPr>
          <a:xfrm>
            <a:off x="4572000" y="2971800"/>
            <a:ext cx="4114800" cy="2971800"/>
          </a:xfrm>
          <a:prstGeom prst="rect">
            <a:avLst/>
          </a:prstGeom>
          <a:ln w="6350">
            <a:solidFill>
              <a:schemeClr val="tx1"/>
            </a:solidFill>
          </a:ln>
        </p:spPr>
      </p:pic>
      <p:sp>
        <p:nvSpPr>
          <p:cNvPr id="12" name="Rectangle 3"/>
          <p:cNvSpPr>
            <a:spLocks noChangeArrowheads="1"/>
          </p:cNvSpPr>
          <p:nvPr/>
        </p:nvSpPr>
        <p:spPr bwMode="auto">
          <a:xfrm>
            <a:off x="4622280" y="6172200"/>
            <a:ext cx="389561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a:r>
              <a:rPr lang="en-US" sz="1200" b="1" dirty="0" smtClean="0">
                <a:solidFill>
                  <a:srgbClr val="000000"/>
                </a:solidFill>
                <a:latin typeface="Arial" pitchFamily="34" charset="0"/>
                <a:ea typeface="Times New Roman" pitchFamily="18" charset="0"/>
                <a:cs typeface="Arial" pitchFamily="34" charset="0"/>
              </a:rPr>
              <a:t>Energy Consumption by Southeastern State (</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2009)</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4"/>
          <p:cNvSpPr txBox="1">
            <a:spLocks noChangeArrowheads="1"/>
          </p:cNvSpPr>
          <p:nvPr/>
        </p:nvSpPr>
        <p:spPr bwMode="auto">
          <a:xfrm>
            <a:off x="609600" y="6172200"/>
            <a:ext cx="2667000" cy="246221"/>
          </a:xfrm>
          <a:prstGeom prst="rect">
            <a:avLst/>
          </a:prstGeom>
          <a:noFill/>
          <a:ln w="9525">
            <a:noFill/>
            <a:miter lim="800000"/>
            <a:headEnd/>
            <a:tailEnd/>
          </a:ln>
        </p:spPr>
        <p:txBody>
          <a:bodyPr wrap="square">
            <a:spAutoFit/>
          </a:bodyPr>
          <a:lstStyle/>
          <a:p>
            <a:r>
              <a:rPr lang="en-US" sz="1000" i="1" dirty="0" smtClean="0"/>
              <a:t>Source:  Energy </a:t>
            </a:r>
            <a:r>
              <a:rPr lang="en-US" sz="1000" i="1" dirty="0"/>
              <a:t>Information </a:t>
            </a:r>
            <a:r>
              <a:rPr lang="en-US" sz="1000" i="1" dirty="0" smtClean="0"/>
              <a:t>Administration</a:t>
            </a:r>
            <a:endParaRPr lang="en-US" sz="1000" i="1" dirty="0"/>
          </a:p>
        </p:txBody>
      </p:sp>
      <p:sp>
        <p:nvSpPr>
          <p:cNvPr id="15" name="Slide Number Placeholder 14"/>
          <p:cNvSpPr>
            <a:spLocks noGrp="1"/>
          </p:cNvSpPr>
          <p:nvPr>
            <p:ph type="sldNum" sz="quarter" idx="12"/>
          </p:nvPr>
        </p:nvSpPr>
        <p:spPr/>
        <p:txBody>
          <a:bodyPr/>
          <a:lstStyle/>
          <a:p>
            <a:pPr>
              <a:defRPr/>
            </a:pPr>
            <a:r>
              <a:rPr lang="en-US" dirty="0" smtClean="0"/>
              <a:t>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0" descr="NCA CO2 Emissions by Sector and Region.jpg"/>
          <p:cNvPicPr>
            <a:picLocks noChangeAspect="1" noChangeArrowheads="1"/>
          </p:cNvPicPr>
          <p:nvPr/>
        </p:nvPicPr>
        <p:blipFill>
          <a:blip r:embed="rId3" cstate="print"/>
          <a:srcRect/>
          <a:stretch>
            <a:fillRect/>
          </a:stretch>
        </p:blipFill>
        <p:spPr bwMode="auto">
          <a:xfrm>
            <a:off x="533400" y="1600200"/>
            <a:ext cx="4036376" cy="3124200"/>
          </a:xfrm>
          <a:prstGeom prst="rect">
            <a:avLst/>
          </a:prstGeom>
          <a:noFill/>
          <a:ln>
            <a:solidFill>
              <a:schemeClr val="tx1"/>
            </a:solidFill>
          </a:ln>
        </p:spPr>
      </p:pic>
      <p:sp>
        <p:nvSpPr>
          <p:cNvPr id="1027" name="Rectangle 3"/>
          <p:cNvSpPr>
            <a:spLocks noChangeArrowheads="1"/>
          </p:cNvSpPr>
          <p:nvPr/>
        </p:nvSpPr>
        <p:spPr bwMode="auto">
          <a:xfrm>
            <a:off x="1125807" y="4815245"/>
            <a:ext cx="305705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Total CO</a:t>
            </a:r>
            <a:r>
              <a:rPr kumimoji="0" lang="en-US" sz="12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Emissions from Combustion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Sector by NCA Region </a:t>
            </a:r>
            <a:r>
              <a:rPr lang="en-US" sz="1200" b="1" dirty="0" smtClean="0">
                <a:solidFill>
                  <a:srgbClr val="000000"/>
                </a:solidFill>
                <a:latin typeface="Arial" pitchFamily="34" charset="0"/>
                <a:ea typeface="Times New Roman" pitchFamily="18" charset="0"/>
                <a:cs typeface="Arial" pitchFamily="34" charset="0"/>
              </a:rPr>
              <a:t>(</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2009)</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3" descr="NCA CO2 Emissions by Sector and State.jpg"/>
          <p:cNvPicPr>
            <a:picLocks noChangeAspect="1" noChangeArrowheads="1"/>
          </p:cNvPicPr>
          <p:nvPr/>
        </p:nvPicPr>
        <p:blipFill>
          <a:blip r:embed="rId4" cstate="print"/>
          <a:srcRect/>
          <a:stretch>
            <a:fillRect/>
          </a:stretch>
        </p:blipFill>
        <p:spPr bwMode="auto">
          <a:xfrm>
            <a:off x="4800600" y="2941154"/>
            <a:ext cx="4038600" cy="3116746"/>
          </a:xfrm>
          <a:prstGeom prst="rect">
            <a:avLst/>
          </a:prstGeom>
          <a:noFill/>
          <a:ln>
            <a:solidFill>
              <a:schemeClr val="tx1"/>
            </a:solidFill>
          </a:ln>
        </p:spPr>
      </p:pic>
      <p:sp>
        <p:nvSpPr>
          <p:cNvPr id="1030" name="Rectangle 6"/>
          <p:cNvSpPr>
            <a:spLocks noChangeArrowheads="1"/>
          </p:cNvSpPr>
          <p:nvPr/>
        </p:nvSpPr>
        <p:spPr bwMode="auto">
          <a:xfrm>
            <a:off x="5294032" y="6110645"/>
            <a:ext cx="340740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Total CO</a:t>
            </a:r>
            <a:r>
              <a:rPr kumimoji="0" lang="en-US" sz="12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Emissions from Combustion</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Sector by Southeastern NCA State (2009)</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itle 1"/>
          <p:cNvSpPr txBox="1">
            <a:spLocks/>
          </p:cNvSpPr>
          <p:nvPr/>
        </p:nvSpPr>
        <p:spPr>
          <a:xfrm>
            <a:off x="1524000" y="304800"/>
            <a:ext cx="6858000" cy="533400"/>
          </a:xfrm>
          <a:prstGeom prst="rect">
            <a:avLst/>
          </a:prstGeom>
        </p:spPr>
        <p:txBody>
          <a:bodyPr>
            <a:normAutofit fontScale="7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mj-cs"/>
              </a:rPr>
              <a:t> Combustion GHG Emissions in the Southeast</a:t>
            </a:r>
            <a:endParaRPr kumimoji="0" lang="en-US" sz="2800" b="0" i="0" u="none" strike="noStrike" kern="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5562600" y="2057400"/>
            <a:ext cx="2749471" cy="246221"/>
          </a:xfrm>
          <a:prstGeom prst="rect">
            <a:avLst/>
          </a:prstGeom>
          <a:solidFill>
            <a:schemeClr val="tx1"/>
          </a:solidFill>
          <a:ln>
            <a:solidFill>
              <a:srgbClr val="000000"/>
            </a:solidFill>
          </a:ln>
        </p:spPr>
        <p:txBody>
          <a:bodyPr wrap="none" rtlCol="0">
            <a:spAutoFit/>
          </a:bodyPr>
          <a:lstStyle/>
          <a:p>
            <a:r>
              <a:rPr lang="en-US" sz="1000" dirty="0" smtClean="0">
                <a:solidFill>
                  <a:srgbClr val="FFFF99"/>
                </a:solidFill>
              </a:rPr>
              <a:t>National Climate Assessment (NCA) Regions</a:t>
            </a:r>
            <a:endParaRPr lang="en-US" sz="1000" dirty="0">
              <a:solidFill>
                <a:srgbClr val="FFFF99"/>
              </a:solidFill>
            </a:endParaRPr>
          </a:p>
        </p:txBody>
      </p:sp>
      <p:sp>
        <p:nvSpPr>
          <p:cNvPr id="10" name="Text Box 4"/>
          <p:cNvSpPr txBox="1">
            <a:spLocks noChangeArrowheads="1"/>
          </p:cNvSpPr>
          <p:nvPr/>
        </p:nvSpPr>
        <p:spPr bwMode="auto">
          <a:xfrm>
            <a:off x="609600" y="6172200"/>
            <a:ext cx="2667000" cy="246221"/>
          </a:xfrm>
          <a:prstGeom prst="rect">
            <a:avLst/>
          </a:prstGeom>
          <a:noFill/>
          <a:ln w="9525">
            <a:noFill/>
            <a:miter lim="800000"/>
            <a:headEnd/>
            <a:tailEnd/>
          </a:ln>
        </p:spPr>
        <p:txBody>
          <a:bodyPr wrap="square">
            <a:spAutoFit/>
          </a:bodyPr>
          <a:lstStyle/>
          <a:p>
            <a:r>
              <a:rPr lang="en-US" sz="1000" i="1" dirty="0" smtClean="0"/>
              <a:t>Source:  Energy </a:t>
            </a:r>
            <a:r>
              <a:rPr lang="en-US" sz="1000" i="1" dirty="0"/>
              <a:t>Information </a:t>
            </a:r>
            <a:r>
              <a:rPr lang="en-US" sz="1000" i="1" dirty="0" smtClean="0"/>
              <a:t>Administration</a:t>
            </a:r>
            <a:endParaRPr lang="en-US" sz="1000" i="1" dirty="0"/>
          </a:p>
        </p:txBody>
      </p:sp>
      <p:sp>
        <p:nvSpPr>
          <p:cNvPr id="12" name="Slide Number Placeholder 11"/>
          <p:cNvSpPr>
            <a:spLocks noGrp="1"/>
          </p:cNvSpPr>
          <p:nvPr>
            <p:ph type="sldNum" sz="quarter" idx="12"/>
          </p:nvPr>
        </p:nvSpPr>
        <p:spPr/>
        <p:txBody>
          <a:bodyPr/>
          <a:lstStyle/>
          <a:p>
            <a:pPr>
              <a:defRPr/>
            </a:pPr>
            <a:r>
              <a:rPr lang="en-US" dirty="0" smtClean="0"/>
              <a:t>12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47800" y="228600"/>
            <a:ext cx="6858000" cy="533400"/>
          </a:xfrm>
          <a:prstGeom prst="rect">
            <a:avLst/>
          </a:prstGeom>
        </p:spPr>
        <p:txBody>
          <a:bodyPr/>
          <a:lstStyle/>
          <a:p>
            <a:pPr algn="ctr" eaLnBrk="0" hangingPunct="0">
              <a:defRPr/>
            </a:pPr>
            <a:r>
              <a:rPr lang="en-US" sz="2800" kern="0" dirty="0">
                <a:solidFill>
                  <a:schemeClr val="bg1"/>
                </a:solidFill>
                <a:latin typeface="+mj-lt"/>
                <a:ea typeface="+mj-ea"/>
                <a:cs typeface="+mj-cs"/>
              </a:rPr>
              <a:t>US </a:t>
            </a:r>
            <a:r>
              <a:rPr lang="en-US" sz="2800" kern="0" dirty="0" smtClean="0">
                <a:solidFill>
                  <a:schemeClr val="bg1"/>
                </a:solidFill>
                <a:latin typeface="+mj-lt"/>
                <a:ea typeface="+mj-ea"/>
                <a:cs typeface="+mj-cs"/>
              </a:rPr>
              <a:t>Energy Mix</a:t>
            </a:r>
            <a:endParaRPr lang="en-US" sz="2800" kern="0" dirty="0">
              <a:solidFill>
                <a:schemeClr val="bg1"/>
              </a:solidFill>
              <a:latin typeface="+mj-lt"/>
              <a:ea typeface="+mj-ea"/>
              <a:cs typeface="+mj-cs"/>
            </a:endParaRPr>
          </a:p>
        </p:txBody>
      </p:sp>
      <p:pic>
        <p:nvPicPr>
          <p:cNvPr id="13315" name="Picture 3"/>
          <p:cNvPicPr>
            <a:picLocks noChangeAspect="1" noChangeArrowheads="1"/>
          </p:cNvPicPr>
          <p:nvPr/>
        </p:nvPicPr>
        <p:blipFill>
          <a:blip r:embed="rId3" cstate="print"/>
          <a:srcRect l="12500" t="15625" r="11874" b="14063"/>
          <a:stretch>
            <a:fillRect/>
          </a:stretch>
        </p:blipFill>
        <p:spPr bwMode="auto">
          <a:xfrm>
            <a:off x="1600200" y="1524000"/>
            <a:ext cx="6096000" cy="4534215"/>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r>
              <a:rPr lang="en-US" dirty="0" smtClean="0"/>
              <a:t>11</a:t>
            </a:r>
            <a:endParaRPr lang="en-US" dirty="0"/>
          </a:p>
        </p:txBody>
      </p:sp>
      <p:sp>
        <p:nvSpPr>
          <p:cNvPr id="6" name="TextBox 5"/>
          <p:cNvSpPr txBox="1"/>
          <p:nvPr/>
        </p:nvSpPr>
        <p:spPr>
          <a:xfrm>
            <a:off x="2057400" y="6324600"/>
            <a:ext cx="4986814" cy="276999"/>
          </a:xfrm>
          <a:prstGeom prst="rect">
            <a:avLst/>
          </a:prstGeom>
          <a:solidFill>
            <a:srgbClr val="000066"/>
          </a:solidFill>
          <a:ln>
            <a:solidFill>
              <a:schemeClr val="tx1"/>
            </a:solidFill>
          </a:ln>
        </p:spPr>
        <p:txBody>
          <a:bodyPr wrap="none" rtlCol="0">
            <a:spAutoFit/>
          </a:bodyPr>
          <a:lstStyle/>
          <a:p>
            <a:r>
              <a:rPr lang="en-US" sz="1200" dirty="0" smtClean="0">
                <a:solidFill>
                  <a:schemeClr val="bg1"/>
                </a:solidFill>
              </a:rPr>
              <a:t>:  http://www.eia.gov/pressroom/presentations/sieminski_12052012.pdf</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6375"/>
            <a:ext cx="7315200" cy="533400"/>
          </a:xfrm>
        </p:spPr>
        <p:txBody>
          <a:bodyPr/>
          <a:lstStyle/>
          <a:p>
            <a:r>
              <a:rPr lang="en-US" sz="2400" dirty="0" smtClean="0"/>
              <a:t>Air Emissions from Traditional Energy Technologies</a:t>
            </a:r>
            <a:endParaRPr lang="en-US" sz="2400" dirty="0"/>
          </a:p>
        </p:txBody>
      </p:sp>
      <p:graphicFrame>
        <p:nvGraphicFramePr>
          <p:cNvPr id="4" name="Content Placeholder 3"/>
          <p:cNvGraphicFramePr>
            <a:graphicFrameLocks noGrp="1"/>
          </p:cNvGraphicFramePr>
          <p:nvPr>
            <p:ph idx="1"/>
          </p:nvPr>
        </p:nvGraphicFramePr>
        <p:xfrm>
          <a:off x="457200" y="1371601"/>
          <a:ext cx="8382000" cy="3108960"/>
        </p:xfrm>
        <a:graphic>
          <a:graphicData uri="http://schemas.openxmlformats.org/drawingml/2006/table">
            <a:tbl>
              <a:tblPr firstRow="1" bandRow="1">
                <a:tableStyleId>{5C22544A-7EE6-4342-B048-85BDC9FD1C3A}</a:tableStyleId>
              </a:tblPr>
              <a:tblGrid>
                <a:gridCol w="3733800"/>
                <a:gridCol w="1447800"/>
                <a:gridCol w="1600200"/>
                <a:gridCol w="1600200"/>
              </a:tblGrid>
              <a:tr h="612250">
                <a:tc>
                  <a:txBody>
                    <a:bodyPr/>
                    <a:lstStyle/>
                    <a:p>
                      <a:r>
                        <a:rPr lang="en-US" dirty="0" smtClean="0"/>
                        <a:t>Technology</a:t>
                      </a:r>
                      <a:endParaRPr lang="en-US" dirty="0"/>
                    </a:p>
                  </a:txBody>
                  <a:tcPr/>
                </a:tc>
                <a:tc>
                  <a:txBody>
                    <a:bodyPr/>
                    <a:lstStyle/>
                    <a:p>
                      <a:r>
                        <a:rPr lang="en-US" dirty="0" smtClean="0"/>
                        <a:t>Carbon Dioxide (lbs/</a:t>
                      </a:r>
                      <a:r>
                        <a:rPr lang="en-US" dirty="0" err="1" smtClean="0"/>
                        <a:t>MWh</a:t>
                      </a:r>
                      <a:r>
                        <a:rPr lang="en-US" dirty="0" smtClean="0"/>
                        <a:t>)</a:t>
                      </a:r>
                      <a:endParaRPr lang="en-US" dirty="0"/>
                    </a:p>
                  </a:txBody>
                  <a:tcPr/>
                </a:tc>
                <a:tc>
                  <a:txBody>
                    <a:bodyPr/>
                    <a:lstStyle/>
                    <a:p>
                      <a:r>
                        <a:rPr lang="en-US" dirty="0" smtClean="0"/>
                        <a:t>Sulfur Dioxide</a:t>
                      </a:r>
                    </a:p>
                    <a:p>
                      <a:r>
                        <a:rPr lang="en-US" dirty="0" smtClean="0"/>
                        <a:t>(lbs/</a:t>
                      </a:r>
                      <a:r>
                        <a:rPr lang="en-US" dirty="0" err="1" smtClean="0"/>
                        <a:t>MWh</a:t>
                      </a:r>
                      <a:r>
                        <a:rPr lang="en-US" dirty="0" smtClean="0"/>
                        <a:t>)</a:t>
                      </a:r>
                      <a:endParaRPr lang="en-US" dirty="0"/>
                    </a:p>
                  </a:txBody>
                  <a:tcPr/>
                </a:tc>
                <a:tc>
                  <a:txBody>
                    <a:bodyPr/>
                    <a:lstStyle/>
                    <a:p>
                      <a:r>
                        <a:rPr lang="en-US" dirty="0" smtClean="0"/>
                        <a:t>Nitrogen</a:t>
                      </a:r>
                      <a:r>
                        <a:rPr lang="en-US" baseline="0" dirty="0" smtClean="0"/>
                        <a:t> Oxides</a:t>
                      </a:r>
                    </a:p>
                    <a:p>
                      <a:r>
                        <a:rPr lang="en-US" dirty="0" smtClean="0"/>
                        <a:t>(lbs/</a:t>
                      </a:r>
                      <a:r>
                        <a:rPr lang="en-US" dirty="0" err="1" smtClean="0"/>
                        <a:t>MWh</a:t>
                      </a:r>
                      <a:r>
                        <a:rPr lang="en-US" dirty="0" smtClean="0"/>
                        <a:t>)</a:t>
                      </a:r>
                      <a:endParaRPr lang="en-US" dirty="0"/>
                    </a:p>
                  </a:txBody>
                  <a:tcPr/>
                </a:tc>
              </a:tr>
              <a:tr h="354717">
                <a:tc>
                  <a:txBody>
                    <a:bodyPr/>
                    <a:lstStyle/>
                    <a:p>
                      <a:r>
                        <a:rPr lang="en-US" dirty="0" smtClean="0"/>
                        <a:t>Natural Gas</a:t>
                      </a:r>
                      <a:endParaRPr lang="en-US" dirty="0"/>
                    </a:p>
                  </a:txBody>
                  <a:tcPr/>
                </a:tc>
                <a:tc>
                  <a:txBody>
                    <a:bodyPr/>
                    <a:lstStyle/>
                    <a:p>
                      <a:r>
                        <a:rPr lang="en-US" dirty="0" smtClean="0"/>
                        <a:t>1135</a:t>
                      </a:r>
                      <a:endParaRPr lang="en-US" dirty="0"/>
                    </a:p>
                  </a:txBody>
                  <a:tcPr/>
                </a:tc>
                <a:tc>
                  <a:txBody>
                    <a:bodyPr/>
                    <a:lstStyle/>
                    <a:p>
                      <a:r>
                        <a:rPr lang="en-US" dirty="0" smtClean="0"/>
                        <a:t>0.1 </a:t>
                      </a:r>
                      <a:endParaRPr lang="en-US" dirty="0"/>
                    </a:p>
                  </a:txBody>
                  <a:tcPr/>
                </a:tc>
                <a:tc>
                  <a:txBody>
                    <a:bodyPr/>
                    <a:lstStyle/>
                    <a:p>
                      <a:r>
                        <a:rPr lang="en-US" dirty="0" smtClean="0"/>
                        <a:t>1.7</a:t>
                      </a:r>
                      <a:endParaRPr lang="en-US" dirty="0"/>
                    </a:p>
                  </a:txBody>
                  <a:tcPr/>
                </a:tc>
              </a:tr>
              <a:tr h="354717">
                <a:tc>
                  <a:txBody>
                    <a:bodyPr/>
                    <a:lstStyle/>
                    <a:p>
                      <a:r>
                        <a:rPr lang="en-US" dirty="0" smtClean="0"/>
                        <a:t>Coal</a:t>
                      </a:r>
                      <a:endParaRPr lang="en-US" dirty="0"/>
                    </a:p>
                  </a:txBody>
                  <a:tcPr/>
                </a:tc>
                <a:tc>
                  <a:txBody>
                    <a:bodyPr/>
                    <a:lstStyle/>
                    <a:p>
                      <a:r>
                        <a:rPr lang="en-US" dirty="0" smtClean="0"/>
                        <a:t>2249</a:t>
                      </a:r>
                      <a:endParaRPr lang="en-US" dirty="0"/>
                    </a:p>
                  </a:txBody>
                  <a:tcPr/>
                </a:tc>
                <a:tc>
                  <a:txBody>
                    <a:bodyPr/>
                    <a:lstStyle/>
                    <a:p>
                      <a:r>
                        <a:rPr lang="en-US" dirty="0" smtClean="0"/>
                        <a:t>13</a:t>
                      </a:r>
                      <a:endParaRPr lang="en-US" dirty="0"/>
                    </a:p>
                  </a:txBody>
                  <a:tcPr/>
                </a:tc>
                <a:tc>
                  <a:txBody>
                    <a:bodyPr/>
                    <a:lstStyle/>
                    <a:p>
                      <a:r>
                        <a:rPr lang="en-US" dirty="0" smtClean="0"/>
                        <a:t>6</a:t>
                      </a:r>
                      <a:endParaRPr lang="en-US" dirty="0"/>
                    </a:p>
                  </a:txBody>
                  <a:tcPr/>
                </a:tc>
              </a:tr>
              <a:tr h="354717">
                <a:tc>
                  <a:txBody>
                    <a:bodyPr/>
                    <a:lstStyle/>
                    <a:p>
                      <a:r>
                        <a:rPr lang="en-US" dirty="0" smtClean="0"/>
                        <a:t>Oil</a:t>
                      </a:r>
                    </a:p>
                  </a:txBody>
                  <a:tcPr/>
                </a:tc>
                <a:tc>
                  <a:txBody>
                    <a:bodyPr/>
                    <a:lstStyle/>
                    <a:p>
                      <a:r>
                        <a:rPr lang="en-US" dirty="0" smtClean="0"/>
                        <a:t>1672</a:t>
                      </a:r>
                      <a:endParaRPr lang="en-US" dirty="0"/>
                    </a:p>
                  </a:txBody>
                  <a:tcPr/>
                </a:tc>
                <a:tc>
                  <a:txBody>
                    <a:bodyPr/>
                    <a:lstStyle/>
                    <a:p>
                      <a:r>
                        <a:rPr lang="en-US" dirty="0" smtClean="0"/>
                        <a:t>12</a:t>
                      </a:r>
                      <a:endParaRPr lang="en-US" dirty="0"/>
                    </a:p>
                  </a:txBody>
                  <a:tcPr/>
                </a:tc>
                <a:tc>
                  <a:txBody>
                    <a:bodyPr/>
                    <a:lstStyle/>
                    <a:p>
                      <a:r>
                        <a:rPr lang="en-US" dirty="0" smtClean="0"/>
                        <a:t>4</a:t>
                      </a:r>
                      <a:endParaRPr lang="en-US" dirty="0"/>
                    </a:p>
                  </a:txBody>
                  <a:tcPr/>
                </a:tc>
              </a:tr>
              <a:tr h="354717">
                <a:tc>
                  <a:txBody>
                    <a:bodyPr/>
                    <a:lstStyle/>
                    <a:p>
                      <a:r>
                        <a:rPr lang="en-US" dirty="0" smtClean="0"/>
                        <a:t>Nuclear</a:t>
                      </a:r>
                      <a:r>
                        <a:rPr lang="en-US" baseline="0" dirty="0" smtClean="0"/>
                        <a:t> Energy(1)</a:t>
                      </a:r>
                      <a:endParaRPr lang="en-US" dirty="0" smtClean="0"/>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r>
              <a:tr h="354717">
                <a:tc>
                  <a:txBody>
                    <a:bodyPr/>
                    <a:lstStyle/>
                    <a:p>
                      <a:r>
                        <a:rPr lang="en-US" dirty="0" smtClean="0"/>
                        <a:t>Municipal</a:t>
                      </a:r>
                      <a:r>
                        <a:rPr lang="en-US" baseline="0" dirty="0" smtClean="0"/>
                        <a:t> Solid Waste</a:t>
                      </a:r>
                      <a:endParaRPr lang="en-US" dirty="0" smtClean="0"/>
                    </a:p>
                  </a:txBody>
                  <a:tcPr/>
                </a:tc>
                <a:tc>
                  <a:txBody>
                    <a:bodyPr/>
                    <a:lstStyle/>
                    <a:p>
                      <a:r>
                        <a:rPr lang="en-US" dirty="0" smtClean="0"/>
                        <a:t>2988</a:t>
                      </a:r>
                      <a:endParaRPr lang="en-US" dirty="0"/>
                    </a:p>
                  </a:txBody>
                  <a:tcPr/>
                </a:tc>
                <a:tc>
                  <a:txBody>
                    <a:bodyPr/>
                    <a:lstStyle/>
                    <a:p>
                      <a:r>
                        <a:rPr lang="en-US" dirty="0" smtClean="0"/>
                        <a:t>0.80</a:t>
                      </a:r>
                      <a:endParaRPr lang="en-US" dirty="0"/>
                    </a:p>
                  </a:txBody>
                  <a:tcPr/>
                </a:tc>
                <a:tc>
                  <a:txBody>
                    <a:bodyPr/>
                    <a:lstStyle/>
                    <a:p>
                      <a:r>
                        <a:rPr lang="en-US" dirty="0" smtClean="0"/>
                        <a:t>5.4</a:t>
                      </a:r>
                      <a:endParaRPr lang="en-US" dirty="0"/>
                    </a:p>
                  </a:txBody>
                  <a:tcPr/>
                </a:tc>
              </a:tr>
              <a:tr h="354717">
                <a:tc>
                  <a:txBody>
                    <a:bodyPr/>
                    <a:lstStyle/>
                    <a:p>
                      <a:r>
                        <a:rPr lang="en-US" dirty="0" smtClean="0"/>
                        <a:t>Hydroelectricity (2)</a:t>
                      </a:r>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r>
            </a:tbl>
          </a:graphicData>
        </a:graphic>
      </p:graphicFrame>
      <p:sp>
        <p:nvSpPr>
          <p:cNvPr id="5" name="TextBox 4"/>
          <p:cNvSpPr txBox="1"/>
          <p:nvPr/>
        </p:nvSpPr>
        <p:spPr>
          <a:xfrm>
            <a:off x="457200" y="4572000"/>
            <a:ext cx="8305800" cy="1477328"/>
          </a:xfrm>
          <a:prstGeom prst="rect">
            <a:avLst/>
          </a:prstGeom>
          <a:noFill/>
        </p:spPr>
        <p:txBody>
          <a:bodyPr wrap="square" rtlCol="0">
            <a:spAutoFit/>
          </a:bodyPr>
          <a:lstStyle/>
          <a:p>
            <a:pPr marL="342900" indent="-342900">
              <a:buAutoNum type="arabicParenBoth"/>
            </a:pPr>
            <a:r>
              <a:rPr lang="en-US" sz="1200" dirty="0" smtClean="0"/>
              <a:t>Nuclear power plants do not emit carbon dioxide, sulfur dioxide, or nitrogen oxides. However, fossil fuel emissions are associated with the uranium mining and uranium enrichment process as well as the transport of the uranium fuel to the nuclear plant</a:t>
            </a:r>
          </a:p>
          <a:p>
            <a:pPr marL="342900" indent="-342900">
              <a:buFontTx/>
              <a:buAutoNum type="arabicParenBoth"/>
            </a:pPr>
            <a:r>
              <a:rPr lang="en-US" sz="1200" dirty="0" smtClean="0"/>
              <a:t>Hydropower's air emissions are negligible because no fuels are burned. However, if a large amount of vegetation is growing along the riverbed when a dam is built, it can decay in the lake that is created, causing the buildup and release of methane, a potent greenhouse gas. </a:t>
            </a:r>
          </a:p>
          <a:p>
            <a:pPr marL="342900" indent="-342900"/>
            <a:endParaRPr lang="en-US" dirty="0"/>
          </a:p>
        </p:txBody>
      </p:sp>
      <p:sp>
        <p:nvSpPr>
          <p:cNvPr id="6" name="TextBox 5"/>
          <p:cNvSpPr txBox="1"/>
          <p:nvPr/>
        </p:nvSpPr>
        <p:spPr>
          <a:xfrm>
            <a:off x="304800" y="6400800"/>
            <a:ext cx="8610600" cy="276999"/>
          </a:xfrm>
          <a:prstGeom prst="rect">
            <a:avLst/>
          </a:prstGeom>
          <a:noFill/>
        </p:spPr>
        <p:txBody>
          <a:bodyPr wrap="square" rtlCol="0">
            <a:spAutoFit/>
          </a:bodyPr>
          <a:lstStyle/>
          <a:p>
            <a:r>
              <a:rPr lang="en-US" sz="1200" dirty="0" smtClean="0"/>
              <a:t>Source:  http://www.epa.gov/cleanenergy/energy-and-you/affect/air-emissions.html#footnotes</a:t>
            </a:r>
            <a:endParaRPr lang="en-US" sz="1200" dirty="0"/>
          </a:p>
        </p:txBody>
      </p:sp>
      <p:sp>
        <p:nvSpPr>
          <p:cNvPr id="8" name="Slide Number Placeholder 7"/>
          <p:cNvSpPr>
            <a:spLocks noGrp="1"/>
          </p:cNvSpPr>
          <p:nvPr>
            <p:ph type="sldNum" sz="quarter" idx="12"/>
          </p:nvPr>
        </p:nvSpPr>
        <p:spPr/>
        <p:txBody>
          <a:bodyPr/>
          <a:lstStyle/>
          <a:p>
            <a:pPr>
              <a:defRPr/>
            </a:pPr>
            <a:r>
              <a:rPr lang="en-US" dirty="0" smtClean="0"/>
              <a:t>10</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47800" y="206375"/>
            <a:ext cx="7391400" cy="533400"/>
          </a:xfrm>
        </p:spPr>
        <p:txBody>
          <a:bodyPr/>
          <a:lstStyle/>
          <a:p>
            <a:r>
              <a:rPr lang="en-US" sz="2200" b="1" dirty="0" smtClean="0"/>
              <a:t>Responses to Climate Change – Generally Speaking</a:t>
            </a:r>
            <a:endParaRPr lang="en-US" sz="2200" b="1" dirty="0"/>
          </a:p>
        </p:txBody>
      </p:sp>
      <p:sp>
        <p:nvSpPr>
          <p:cNvPr id="13" name="TextBox 12"/>
          <p:cNvSpPr txBox="1"/>
          <p:nvPr/>
        </p:nvSpPr>
        <p:spPr>
          <a:xfrm>
            <a:off x="5103407" y="6519446"/>
            <a:ext cx="4114800" cy="338554"/>
          </a:xfrm>
          <a:prstGeom prst="rect">
            <a:avLst/>
          </a:prstGeom>
          <a:noFill/>
          <a:ln>
            <a:noFill/>
          </a:ln>
        </p:spPr>
        <p:txBody>
          <a:bodyPr wrap="square" rtlCol="0">
            <a:spAutoFit/>
          </a:bodyPr>
          <a:lstStyle/>
          <a:p>
            <a:r>
              <a:rPr lang="en-US" sz="800" b="1" dirty="0" smtClean="0"/>
              <a:t>Adapted from J. Penney, 2008, “Emerging Climate Change Adaptation Strategies,” Clean Air Partnership</a:t>
            </a:r>
            <a:endParaRPr lang="en-US" sz="800" b="1" dirty="0"/>
          </a:p>
        </p:txBody>
      </p:sp>
      <p:grpSp>
        <p:nvGrpSpPr>
          <p:cNvPr id="4" name="Group 15"/>
          <p:cNvGrpSpPr/>
          <p:nvPr/>
        </p:nvGrpSpPr>
        <p:grpSpPr>
          <a:xfrm>
            <a:off x="457200" y="1524000"/>
            <a:ext cx="8001000" cy="4953000"/>
            <a:chOff x="457200" y="1371600"/>
            <a:chExt cx="8001000" cy="4953000"/>
          </a:xfrm>
        </p:grpSpPr>
        <p:sp>
          <p:nvSpPr>
            <p:cNvPr id="7" name="Oval 6"/>
            <p:cNvSpPr/>
            <p:nvPr/>
          </p:nvSpPr>
          <p:spPr>
            <a:xfrm>
              <a:off x="533400" y="1371600"/>
              <a:ext cx="5334000" cy="4953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1371600"/>
              <a:ext cx="5334000" cy="4953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6233" y="2466499"/>
              <a:ext cx="2362200" cy="1477328"/>
            </a:xfrm>
            <a:prstGeom prst="rect">
              <a:avLst/>
            </a:prstGeom>
            <a:noFill/>
          </p:spPr>
          <p:txBody>
            <a:bodyPr wrap="square" rtlCol="0">
              <a:spAutoFit/>
            </a:bodyPr>
            <a:lstStyle/>
            <a:p>
              <a:pPr algn="ctr"/>
              <a:r>
                <a:rPr lang="en-US" sz="2400" b="1" dirty="0" smtClean="0">
                  <a:solidFill>
                    <a:srgbClr val="006600"/>
                  </a:solidFill>
                </a:rPr>
                <a:t>Both</a:t>
              </a:r>
            </a:p>
            <a:p>
              <a:pPr algn="ctr"/>
              <a:r>
                <a:rPr lang="en-US" sz="1400" dirty="0" smtClean="0"/>
                <a:t>(leverage efforts that </a:t>
              </a:r>
            </a:p>
            <a:p>
              <a:pPr algn="ctr"/>
              <a:r>
                <a:rPr lang="en-US" sz="1400" b="1" u="sng" dirty="0" smtClean="0"/>
                <a:t>both</a:t>
              </a:r>
              <a:r>
                <a:rPr lang="en-US" sz="1400" dirty="0" smtClean="0"/>
                <a:t> reduce GHGs </a:t>
              </a:r>
              <a:br>
                <a:rPr lang="en-US" sz="1400" dirty="0" smtClean="0"/>
              </a:br>
              <a:r>
                <a:rPr lang="en-US" sz="1400" b="1" u="sng" dirty="0" smtClean="0"/>
                <a:t>and</a:t>
              </a:r>
              <a:r>
                <a:rPr lang="en-US" sz="1400" dirty="0" smtClean="0"/>
                <a:t> build resiliency)</a:t>
              </a:r>
            </a:p>
            <a:p>
              <a:pPr algn="ctr"/>
              <a:endParaRPr lang="en-US" sz="2400" b="1" dirty="0" smtClean="0">
                <a:solidFill>
                  <a:srgbClr val="006600"/>
                </a:solidFill>
              </a:endParaRPr>
            </a:p>
          </p:txBody>
        </p:sp>
        <p:sp>
          <p:nvSpPr>
            <p:cNvPr id="10" name="TextBox 9"/>
            <p:cNvSpPr txBox="1"/>
            <p:nvPr/>
          </p:nvSpPr>
          <p:spPr>
            <a:xfrm>
              <a:off x="457200" y="2454166"/>
              <a:ext cx="2836333" cy="1107996"/>
            </a:xfrm>
            <a:prstGeom prst="rect">
              <a:avLst/>
            </a:prstGeom>
            <a:noFill/>
          </p:spPr>
          <p:txBody>
            <a:bodyPr wrap="square" rtlCol="0">
              <a:spAutoFit/>
            </a:bodyPr>
            <a:lstStyle/>
            <a:p>
              <a:pPr algn="ctr"/>
              <a:r>
                <a:rPr lang="en-US" sz="2400" b="1" dirty="0" smtClean="0">
                  <a:solidFill>
                    <a:srgbClr val="C00000"/>
                  </a:solidFill>
                </a:rPr>
                <a:t>Mitigation</a:t>
              </a:r>
            </a:p>
            <a:p>
              <a:pPr algn="ctr"/>
              <a:r>
                <a:rPr lang="en-US" sz="1400" i="1" dirty="0" smtClean="0"/>
                <a:t>(efforts to reduce GHG </a:t>
              </a:r>
              <a:br>
                <a:rPr lang="en-US" sz="1400" i="1" dirty="0" smtClean="0"/>
              </a:br>
              <a:r>
                <a:rPr lang="en-US" sz="1400" i="1" dirty="0" smtClean="0"/>
                <a:t>emissions and atmospheric </a:t>
              </a:r>
              <a:br>
                <a:rPr lang="en-US" sz="1400" i="1" dirty="0" smtClean="0"/>
              </a:br>
              <a:r>
                <a:rPr lang="en-US" sz="1400" i="1" dirty="0" smtClean="0"/>
                <a:t>GHG concentrations)</a:t>
              </a:r>
              <a:endParaRPr lang="en-US" dirty="0"/>
            </a:p>
          </p:txBody>
        </p:sp>
        <p:sp>
          <p:nvSpPr>
            <p:cNvPr id="12" name="TextBox 11"/>
            <p:cNvSpPr txBox="1"/>
            <p:nvPr/>
          </p:nvSpPr>
          <p:spPr>
            <a:xfrm>
              <a:off x="5638800" y="2438400"/>
              <a:ext cx="2743200" cy="892552"/>
            </a:xfrm>
            <a:prstGeom prst="rect">
              <a:avLst/>
            </a:prstGeom>
            <a:noFill/>
          </p:spPr>
          <p:txBody>
            <a:bodyPr wrap="square" rtlCol="0">
              <a:spAutoFit/>
            </a:bodyPr>
            <a:lstStyle/>
            <a:p>
              <a:pPr algn="ctr"/>
              <a:r>
                <a:rPr lang="en-US" sz="2400" b="1" dirty="0" smtClean="0"/>
                <a:t>Adaptation</a:t>
              </a:r>
            </a:p>
            <a:p>
              <a:pPr algn="ctr"/>
              <a:r>
                <a:rPr lang="en-US" sz="1400" i="1" dirty="0" smtClean="0"/>
                <a:t>(efforts to build resiliency to climate change impacts)</a:t>
              </a:r>
              <a:endParaRPr lang="en-US" dirty="0"/>
            </a:p>
          </p:txBody>
        </p:sp>
        <p:sp>
          <p:nvSpPr>
            <p:cNvPr id="2" name="TextBox 1"/>
            <p:cNvSpPr txBox="1"/>
            <p:nvPr/>
          </p:nvSpPr>
          <p:spPr>
            <a:xfrm>
              <a:off x="806432" y="3881229"/>
              <a:ext cx="2214068" cy="1508105"/>
            </a:xfrm>
            <a:prstGeom prst="rect">
              <a:avLst/>
            </a:prstGeom>
            <a:noFill/>
          </p:spPr>
          <p:txBody>
            <a:bodyPr wrap="none" rtlCol="0">
              <a:spAutoFit/>
            </a:bodyPr>
            <a:lstStyle/>
            <a:p>
              <a:r>
                <a:rPr lang="en-US" b="1" dirty="0" smtClean="0">
                  <a:solidFill>
                    <a:srgbClr val="000000"/>
                  </a:solidFill>
                </a:rPr>
                <a:t>Example Activities</a:t>
              </a:r>
            </a:p>
            <a:p>
              <a:pPr marL="285750" indent="-285750">
                <a:buFont typeface="Arial" pitchFamily="34" charset="0"/>
                <a:buChar char="•"/>
              </a:pPr>
              <a:r>
                <a:rPr lang="en-US" sz="1400" dirty="0" smtClean="0">
                  <a:solidFill>
                    <a:srgbClr val="000000"/>
                  </a:solidFill>
                </a:rPr>
                <a:t>VMT Reduction</a:t>
              </a:r>
            </a:p>
            <a:p>
              <a:pPr marL="285750" indent="-285750">
                <a:buFont typeface="Arial" pitchFamily="34" charset="0"/>
                <a:buChar char="•"/>
              </a:pPr>
              <a:r>
                <a:rPr lang="en-US" sz="1400" dirty="0" smtClean="0">
                  <a:solidFill>
                    <a:srgbClr val="000000"/>
                  </a:solidFill>
                </a:rPr>
                <a:t>Energy Efficiency</a:t>
              </a:r>
            </a:p>
            <a:p>
              <a:pPr marL="285750" indent="-285750">
                <a:buFont typeface="Arial" pitchFamily="34" charset="0"/>
                <a:buChar char="•"/>
              </a:pPr>
              <a:r>
                <a:rPr lang="en-US" sz="1400" dirty="0" smtClean="0">
                  <a:solidFill>
                    <a:srgbClr val="000000"/>
                  </a:solidFill>
                </a:rPr>
                <a:t>Renewable Energy</a:t>
              </a:r>
            </a:p>
            <a:p>
              <a:pPr marL="285750" indent="-285750">
                <a:buFont typeface="Arial" pitchFamily="34" charset="0"/>
                <a:buChar char="•"/>
              </a:pPr>
              <a:r>
                <a:rPr lang="en-US" sz="1400" dirty="0" smtClean="0">
                  <a:solidFill>
                    <a:srgbClr val="000000"/>
                  </a:solidFill>
                </a:rPr>
                <a:t>Carbon Sequestration</a:t>
              </a:r>
            </a:p>
            <a:p>
              <a:endParaRPr lang="en-US" dirty="0"/>
            </a:p>
          </p:txBody>
        </p:sp>
        <p:sp>
          <p:nvSpPr>
            <p:cNvPr id="14" name="TextBox 13"/>
            <p:cNvSpPr txBox="1"/>
            <p:nvPr/>
          </p:nvSpPr>
          <p:spPr>
            <a:xfrm>
              <a:off x="5867400" y="3881229"/>
              <a:ext cx="2536015" cy="1508105"/>
            </a:xfrm>
            <a:prstGeom prst="rect">
              <a:avLst/>
            </a:prstGeom>
            <a:noFill/>
          </p:spPr>
          <p:txBody>
            <a:bodyPr wrap="none" rtlCol="0">
              <a:spAutoFit/>
            </a:bodyPr>
            <a:lstStyle/>
            <a:p>
              <a:r>
                <a:rPr lang="en-US" b="1" dirty="0" smtClean="0">
                  <a:solidFill>
                    <a:srgbClr val="000000"/>
                  </a:solidFill>
                </a:rPr>
                <a:t>Example Activities</a:t>
              </a:r>
            </a:p>
            <a:p>
              <a:pPr marL="285750" indent="-285750">
                <a:buFont typeface="Arial" pitchFamily="34" charset="0"/>
                <a:buChar char="•"/>
              </a:pPr>
              <a:r>
                <a:rPr lang="en-US" sz="1400" dirty="0" smtClean="0">
                  <a:solidFill>
                    <a:srgbClr val="000000"/>
                  </a:solidFill>
                </a:rPr>
                <a:t>Water management Plans</a:t>
              </a:r>
            </a:p>
            <a:p>
              <a:pPr marL="285750" indent="-285750">
                <a:buFont typeface="Arial" pitchFamily="34" charset="0"/>
                <a:buChar char="•"/>
              </a:pPr>
              <a:r>
                <a:rPr lang="en-US" sz="1400" dirty="0" smtClean="0">
                  <a:solidFill>
                    <a:srgbClr val="000000"/>
                  </a:solidFill>
                </a:rPr>
                <a:t>Heat wave shelters</a:t>
              </a:r>
            </a:p>
            <a:p>
              <a:pPr marL="285750" indent="-285750">
                <a:buFont typeface="Arial" pitchFamily="34" charset="0"/>
                <a:buChar char="•"/>
              </a:pPr>
              <a:r>
                <a:rPr lang="en-US" sz="1400" dirty="0" smtClean="0">
                  <a:solidFill>
                    <a:srgbClr val="000000"/>
                  </a:solidFill>
                </a:rPr>
                <a:t>Resilient roads/bridges</a:t>
              </a:r>
            </a:p>
            <a:p>
              <a:pPr marL="285750" indent="-285750">
                <a:buFont typeface="Arial" pitchFamily="34" charset="0"/>
                <a:buChar char="•"/>
              </a:pPr>
              <a:r>
                <a:rPr lang="en-US" sz="1400" dirty="0" smtClean="0">
                  <a:solidFill>
                    <a:srgbClr val="000000"/>
                  </a:solidFill>
                </a:rPr>
                <a:t>Plans for migration</a:t>
              </a:r>
            </a:p>
            <a:p>
              <a:endParaRPr lang="en-US" dirty="0"/>
            </a:p>
          </p:txBody>
        </p:sp>
        <p:sp>
          <p:nvSpPr>
            <p:cNvPr id="15" name="TextBox 14"/>
            <p:cNvSpPr txBox="1"/>
            <p:nvPr/>
          </p:nvSpPr>
          <p:spPr>
            <a:xfrm>
              <a:off x="3429000" y="3886200"/>
              <a:ext cx="2343334" cy="1508105"/>
            </a:xfrm>
            <a:prstGeom prst="rect">
              <a:avLst/>
            </a:prstGeom>
            <a:noFill/>
          </p:spPr>
          <p:txBody>
            <a:bodyPr wrap="none" rtlCol="0">
              <a:spAutoFit/>
            </a:bodyPr>
            <a:lstStyle/>
            <a:p>
              <a:r>
                <a:rPr lang="en-US" b="1" dirty="0" smtClean="0">
                  <a:solidFill>
                    <a:srgbClr val="000000"/>
                  </a:solidFill>
                </a:rPr>
                <a:t>Examples Activities</a:t>
              </a:r>
            </a:p>
            <a:p>
              <a:pPr marL="285750" indent="-285750">
                <a:buFont typeface="Arial" pitchFamily="34" charset="0"/>
                <a:buChar char="•"/>
              </a:pPr>
              <a:r>
                <a:rPr lang="en-US" sz="1400" dirty="0" smtClean="0">
                  <a:solidFill>
                    <a:srgbClr val="000000"/>
                  </a:solidFill>
                </a:rPr>
                <a:t>Green Roofs</a:t>
              </a:r>
            </a:p>
            <a:p>
              <a:pPr marL="285750" indent="-285750">
                <a:buFont typeface="Arial" pitchFamily="34" charset="0"/>
                <a:buChar char="•"/>
              </a:pPr>
              <a:r>
                <a:rPr lang="en-US" sz="1400" dirty="0" smtClean="0">
                  <a:solidFill>
                    <a:srgbClr val="000000"/>
                  </a:solidFill>
                </a:rPr>
                <a:t>LEED Buildings</a:t>
              </a:r>
            </a:p>
            <a:p>
              <a:pPr marL="285750" indent="-285750">
                <a:buFont typeface="Arial" pitchFamily="34" charset="0"/>
                <a:buChar char="•"/>
              </a:pPr>
              <a:r>
                <a:rPr lang="en-US" sz="1400" dirty="0" smtClean="0">
                  <a:solidFill>
                    <a:srgbClr val="000000"/>
                  </a:solidFill>
                </a:rPr>
                <a:t>Urban Forests</a:t>
              </a:r>
            </a:p>
            <a:p>
              <a:pPr marL="285750" indent="-285750">
                <a:buFont typeface="Arial" pitchFamily="34" charset="0"/>
                <a:buChar char="•"/>
              </a:pPr>
              <a:endParaRPr lang="en-US" sz="1400" dirty="0" smtClean="0">
                <a:solidFill>
                  <a:srgbClr val="000000"/>
                </a:solidFill>
              </a:endParaRPr>
            </a:p>
            <a:p>
              <a:endParaRPr lang="en-US" dirty="0"/>
            </a:p>
          </p:txBody>
        </p:sp>
        <p:sp>
          <p:nvSpPr>
            <p:cNvPr id="3" name="TextBox 2"/>
            <p:cNvSpPr txBox="1"/>
            <p:nvPr/>
          </p:nvSpPr>
          <p:spPr>
            <a:xfrm>
              <a:off x="3185707" y="5467468"/>
              <a:ext cx="2967479" cy="369332"/>
            </a:xfrm>
            <a:prstGeom prst="rect">
              <a:avLst/>
            </a:prstGeom>
            <a:noFill/>
          </p:spPr>
          <p:txBody>
            <a:bodyPr wrap="none" rtlCol="0">
              <a:spAutoFit/>
            </a:bodyPr>
            <a:lstStyle/>
            <a:p>
              <a:r>
                <a:rPr lang="en-US" dirty="0" smtClean="0"/>
                <a:t>R    e    s    e    a    r    c    h</a:t>
              </a:r>
              <a:endParaRPr lang="en-US" dirty="0"/>
            </a:p>
          </p:txBody>
        </p:sp>
      </p:grpSp>
      <p:sp>
        <p:nvSpPr>
          <p:cNvPr id="17" name="TextBox 16"/>
          <p:cNvSpPr txBox="1"/>
          <p:nvPr/>
        </p:nvSpPr>
        <p:spPr>
          <a:xfrm>
            <a:off x="3657600" y="1143000"/>
            <a:ext cx="1544012" cy="369332"/>
          </a:xfrm>
          <a:prstGeom prst="rect">
            <a:avLst/>
          </a:prstGeom>
          <a:solidFill>
            <a:srgbClr val="00CC00"/>
          </a:solidFill>
        </p:spPr>
        <p:txBody>
          <a:bodyPr wrap="none" rtlCol="0">
            <a:spAutoFit/>
          </a:bodyPr>
          <a:lstStyle/>
          <a:p>
            <a:r>
              <a:rPr lang="en-US" dirty="0" smtClean="0">
                <a:solidFill>
                  <a:srgbClr val="000000"/>
                </a:solidFill>
              </a:rPr>
              <a:t>Sustainability</a:t>
            </a:r>
            <a:endParaRPr lang="en-US" dirty="0">
              <a:solidFill>
                <a:srgbClr val="000000"/>
              </a:solidFill>
            </a:endParaRPr>
          </a:p>
        </p:txBody>
      </p:sp>
    </p:spTree>
    <p:extLst>
      <p:ext uri="{BB962C8B-B14F-4D97-AF65-F5344CB8AC3E}">
        <p14:creationId xmlns="" xmlns:p14="http://schemas.microsoft.com/office/powerpoint/2010/main" val="19606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 with animation</Template>
  <TotalTime>10646</TotalTime>
  <Words>1567</Words>
  <Application>Microsoft Office PowerPoint</Application>
  <PresentationFormat>On-screen Show (4:3)</PresentationFormat>
  <Paragraphs>348</Paragraphs>
  <Slides>39</Slides>
  <Notes>33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ms01_1</vt:lpstr>
      <vt:lpstr> </vt:lpstr>
      <vt:lpstr>Topics to Cover</vt:lpstr>
      <vt:lpstr>EPA has 10 Regional Offices</vt:lpstr>
      <vt:lpstr>Potential Climate Change Impacts for the SE</vt:lpstr>
      <vt:lpstr>Slide 5</vt:lpstr>
      <vt:lpstr>Slide 6</vt:lpstr>
      <vt:lpstr>Slide 7</vt:lpstr>
      <vt:lpstr>Air Emissions from Traditional Energy Technologies</vt:lpstr>
      <vt:lpstr>Responses to Climate Change – Generally Speaking</vt:lpstr>
      <vt:lpstr>EPA Activities That Affect Energy</vt:lpstr>
      <vt:lpstr>EPA’s Endangerment Finding</vt:lpstr>
      <vt:lpstr>Slide 12</vt:lpstr>
      <vt:lpstr>The Tailoring Rule</vt:lpstr>
      <vt:lpstr>GHG NSPS for New Fossil Fuel-Fired Power Plants</vt:lpstr>
      <vt:lpstr>Geologic Sequestration of CO2</vt:lpstr>
      <vt:lpstr>We travel a lot!</vt:lpstr>
      <vt:lpstr>Mobile Source GHG/CAFE Standards</vt:lpstr>
      <vt:lpstr>Renewable Fuels Standard (RFS2)</vt:lpstr>
      <vt:lpstr>SE - Significant Biomass Resources</vt:lpstr>
      <vt:lpstr>D.C. Circuit – Climate Change Litigation</vt:lpstr>
      <vt:lpstr>SE Lags in Energy Efficiency</vt:lpstr>
      <vt:lpstr>What about  Energy Efficiency?</vt:lpstr>
      <vt:lpstr>Slide 23</vt:lpstr>
      <vt:lpstr>EPA Programs Supporting Renewable Energy</vt:lpstr>
      <vt:lpstr>Georgia’s Solar Resource</vt:lpstr>
      <vt:lpstr>Partnership Programs to Address Energy/Climate</vt:lpstr>
      <vt:lpstr>Slide 27</vt:lpstr>
      <vt:lpstr>Slide 28</vt:lpstr>
      <vt:lpstr>Slide 29</vt:lpstr>
      <vt:lpstr>Temperature</vt:lpstr>
      <vt:lpstr>Temperature</vt:lpstr>
      <vt:lpstr>Precipitation</vt:lpstr>
      <vt:lpstr>Precipitation</vt:lpstr>
      <vt:lpstr>Precipitation</vt:lpstr>
      <vt:lpstr>Sea Level Rise</vt:lpstr>
      <vt:lpstr>Sea Level Rise</vt:lpstr>
      <vt:lpstr>EPA’s Road to Adaptation</vt:lpstr>
      <vt:lpstr>EPA Encourages Adaptation</vt:lpstr>
      <vt:lpstr>Questions?</vt:lpstr>
    </vt:vector>
  </TitlesOfParts>
  <Company>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Energy</dc:title>
  <dc:creator>kmitchel</dc:creator>
  <cp:lastModifiedBy>EPA User</cp:lastModifiedBy>
  <cp:revision>1025</cp:revision>
  <dcterms:created xsi:type="dcterms:W3CDTF">2009-06-19T14:05:08Z</dcterms:created>
  <dcterms:modified xsi:type="dcterms:W3CDTF">2013-02-19T20:55:27Z</dcterms:modified>
</cp:coreProperties>
</file>